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291" autoAdjust="0"/>
  </p:normalViewPr>
  <p:slideViewPr>
    <p:cSldViewPr snapToGrid="0" snapToObjects="1">
      <p:cViewPr varScale="1">
        <p:scale>
          <a:sx n="69" d="100"/>
          <a:sy n="69" d="100"/>
        </p:scale>
        <p:origin x="88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llekAbd/IBM-Applied-DS-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MallekAbd/IBM-Applied-DS-capstone/blob/main/EDA%20with%20Visualization%20lab.ipynb" TargetMode="External"/><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llekAbd/IBM-Applied-DS-capstone/blob/main/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llekAbd/IBM-Applied-DS-capstone/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machinelearningmastery.com/machine-learning-with-python/" TargetMode="External"/><Relationship Id="rId4" Type="http://schemas.openxmlformats.org/officeDocument/2006/relationships/hyperlink" Target="https://towardsdatascience.com/calculating-distance-between-two-geolocations-in-python-26ad3afe287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MallekAbd/IBM-Applied-DS-capstone/blob/main/data%20collection%20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MallekAbd/IBM-Applied-DS-capstone/blob/main/data%20collection%20web%20scraping.ipynb" TargetMode="Externa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69441"/>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Mallek </a:t>
            </a:r>
            <a:r>
              <a:rPr lang="en-US" sz="2400" dirty="0">
                <a:solidFill>
                  <a:schemeClr val="bg2"/>
                </a:solidFill>
                <a:latin typeface="Abadi"/>
                <a:ea typeface="SF Pro" pitchFamily="2" charset="0"/>
                <a:cs typeface="SF Pro" pitchFamily="2" charset="0"/>
              </a:rPr>
              <a:t>Abdelmalek</a:t>
            </a:r>
            <a:endParaRPr lang="en-US" sz="2000" dirty="0">
              <a:solidFill>
                <a:schemeClr val="bg2"/>
              </a:solidFill>
              <a:latin typeface="Abadi"/>
              <a:ea typeface="SF Pro" pitchFamily="2" charset="0"/>
              <a:cs typeface="SF Pro" pitchFamily="2" charset="0"/>
            </a:endParaRPr>
          </a:p>
          <a:p>
            <a:r>
              <a:rPr lang="en-US" sz="2000" dirty="0">
                <a:solidFill>
                  <a:schemeClr val="bg2"/>
                </a:solidFill>
                <a:latin typeface="Abadi" panose="020B0604020104020204" pitchFamily="34" charset="0"/>
                <a:ea typeface="SF Pro" pitchFamily="2" charset="0"/>
                <a:cs typeface="SF Pro" pitchFamily="2" charset="0"/>
              </a:rPr>
              <a:t>12-06-2022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ZoneTexte 1">
            <a:extLst>
              <a:ext uri="{FF2B5EF4-FFF2-40B4-BE49-F238E27FC236}">
                <a16:creationId xmlns:a16="http://schemas.microsoft.com/office/drawing/2014/main" id="{A88217D2-E77C-8BAE-BDAF-EC7E68891938}"/>
              </a:ext>
            </a:extLst>
          </p:cNvPr>
          <p:cNvSpPr txBox="1"/>
          <p:nvPr/>
        </p:nvSpPr>
        <p:spPr>
          <a:xfrm>
            <a:off x="457200" y="1468582"/>
            <a:ext cx="3962400" cy="400110"/>
          </a:xfrm>
          <a:prstGeom prst="rect">
            <a:avLst/>
          </a:prstGeom>
          <a:noFill/>
        </p:spPr>
        <p:txBody>
          <a:bodyPr wrap="square" rtlCol="0">
            <a:spAutoFit/>
          </a:bodyPr>
          <a:lstStyle/>
          <a:p>
            <a:r>
              <a:rPr lang="en-GB" sz="2000" dirty="0">
                <a:latin typeface="Arial Black" panose="020B0A04020102020204" pitchFamily="34" charset="0"/>
              </a:rPr>
              <a:t>The Process</a:t>
            </a:r>
            <a:endParaRPr lang="fr-DZ" sz="2000" dirty="0">
              <a:latin typeface="Arial Black" panose="020B0A04020102020204" pitchFamily="34" charset="0"/>
            </a:endParaRPr>
          </a:p>
        </p:txBody>
      </p:sp>
      <p:sp>
        <p:nvSpPr>
          <p:cNvPr id="3" name="Flèche : droite 2">
            <a:extLst>
              <a:ext uri="{FF2B5EF4-FFF2-40B4-BE49-F238E27FC236}">
                <a16:creationId xmlns:a16="http://schemas.microsoft.com/office/drawing/2014/main" id="{ADC8C693-1BFE-7381-A617-875A4D73964B}"/>
              </a:ext>
            </a:extLst>
          </p:cNvPr>
          <p:cNvSpPr/>
          <p:nvPr/>
        </p:nvSpPr>
        <p:spPr>
          <a:xfrm>
            <a:off x="581891" y="1656454"/>
            <a:ext cx="2840182" cy="13594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Perform EDA on dataset</a:t>
            </a:r>
            <a:endParaRPr lang="fr-DZ" dirty="0"/>
          </a:p>
        </p:txBody>
      </p:sp>
      <p:sp>
        <p:nvSpPr>
          <p:cNvPr id="6" name="Ellipse 5">
            <a:extLst>
              <a:ext uri="{FF2B5EF4-FFF2-40B4-BE49-F238E27FC236}">
                <a16:creationId xmlns:a16="http://schemas.microsoft.com/office/drawing/2014/main" id="{ECECCB77-8C0A-A855-759E-A72AEACBC314}"/>
              </a:ext>
            </a:extLst>
          </p:cNvPr>
          <p:cNvSpPr/>
          <p:nvPr/>
        </p:nvSpPr>
        <p:spPr>
          <a:xfrm>
            <a:off x="3546764" y="1591898"/>
            <a:ext cx="2161309" cy="148852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344613"/>
            <a:r>
              <a:rPr lang="en-GB" dirty="0"/>
              <a:t>Calculate the number of launches each site</a:t>
            </a:r>
            <a:endParaRPr lang="fr-DZ" dirty="0"/>
          </a:p>
        </p:txBody>
      </p:sp>
      <p:sp>
        <p:nvSpPr>
          <p:cNvPr id="9" name="Ellipse 8">
            <a:extLst>
              <a:ext uri="{FF2B5EF4-FFF2-40B4-BE49-F238E27FC236}">
                <a16:creationId xmlns:a16="http://schemas.microsoft.com/office/drawing/2014/main" id="{A0232E44-9DDA-8B33-EE93-93C3ECE25EC7}"/>
              </a:ext>
            </a:extLst>
          </p:cNvPr>
          <p:cNvSpPr/>
          <p:nvPr/>
        </p:nvSpPr>
        <p:spPr>
          <a:xfrm>
            <a:off x="6594763" y="1527343"/>
            <a:ext cx="2161309" cy="148852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344613"/>
            <a:r>
              <a:rPr lang="en-GB" dirty="0"/>
              <a:t>Calculate the number and occurrence of each orbit</a:t>
            </a:r>
            <a:endParaRPr lang="fr-DZ" dirty="0"/>
          </a:p>
        </p:txBody>
      </p:sp>
      <p:sp>
        <p:nvSpPr>
          <p:cNvPr id="10" name="Ellipse 9">
            <a:extLst>
              <a:ext uri="{FF2B5EF4-FFF2-40B4-BE49-F238E27FC236}">
                <a16:creationId xmlns:a16="http://schemas.microsoft.com/office/drawing/2014/main" id="{EDCF56DF-4026-66F4-AC57-B52868053E23}"/>
              </a:ext>
            </a:extLst>
          </p:cNvPr>
          <p:cNvSpPr/>
          <p:nvPr/>
        </p:nvSpPr>
        <p:spPr>
          <a:xfrm>
            <a:off x="8756073" y="3657600"/>
            <a:ext cx="2410954" cy="173181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344613"/>
            <a:r>
              <a:rPr lang="en-GB" dirty="0"/>
              <a:t>Calculate </a:t>
            </a:r>
            <a:r>
              <a:rPr lang="en-GB" dirty="0" err="1"/>
              <a:t>nb</a:t>
            </a:r>
            <a:r>
              <a:rPr lang="en-GB" dirty="0"/>
              <a:t> and occurrence of mission outcome per orbit type</a:t>
            </a:r>
            <a:endParaRPr lang="fr-DZ" dirty="0"/>
          </a:p>
        </p:txBody>
      </p:sp>
      <p:sp>
        <p:nvSpPr>
          <p:cNvPr id="11" name="Ellipse 10">
            <a:extLst>
              <a:ext uri="{FF2B5EF4-FFF2-40B4-BE49-F238E27FC236}">
                <a16:creationId xmlns:a16="http://schemas.microsoft.com/office/drawing/2014/main" id="{0ACCD58B-BCC8-067E-3C27-3F7731355F7F}"/>
              </a:ext>
            </a:extLst>
          </p:cNvPr>
          <p:cNvSpPr/>
          <p:nvPr/>
        </p:nvSpPr>
        <p:spPr>
          <a:xfrm>
            <a:off x="5126050" y="3657600"/>
            <a:ext cx="2410954" cy="173181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1344613"/>
            <a:r>
              <a:rPr lang="en-GB" dirty="0"/>
              <a:t>Create a landing outcome label from outcome column</a:t>
            </a:r>
            <a:endParaRPr lang="fr-DZ" dirty="0"/>
          </a:p>
        </p:txBody>
      </p:sp>
      <p:sp>
        <p:nvSpPr>
          <p:cNvPr id="7" name="Bulle narrative : ronde 6">
            <a:extLst>
              <a:ext uri="{FF2B5EF4-FFF2-40B4-BE49-F238E27FC236}">
                <a16:creationId xmlns:a16="http://schemas.microsoft.com/office/drawing/2014/main" id="{5BCDCA52-BBE2-44D4-9234-20F66ADFE6B2}"/>
              </a:ext>
            </a:extLst>
          </p:cNvPr>
          <p:cNvSpPr/>
          <p:nvPr/>
        </p:nvSpPr>
        <p:spPr>
          <a:xfrm>
            <a:off x="1243419" y="3683261"/>
            <a:ext cx="2604654" cy="1731817"/>
          </a:xfrm>
          <a:prstGeom prst="wedgeEllipseCallout">
            <a:avLst>
              <a:gd name="adj1" fmla="val 63210"/>
              <a:gd name="adj2" fmla="val 4650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2400" dirty="0"/>
              <a:t>Handle null values</a:t>
            </a:r>
            <a:endParaRPr lang="fr-DZ" sz="2400" dirty="0"/>
          </a:p>
        </p:txBody>
      </p:sp>
      <p:sp>
        <p:nvSpPr>
          <p:cNvPr id="12" name="Flèche : droite 11">
            <a:extLst>
              <a:ext uri="{FF2B5EF4-FFF2-40B4-BE49-F238E27FC236}">
                <a16:creationId xmlns:a16="http://schemas.microsoft.com/office/drawing/2014/main" id="{9F13C616-E54C-9812-E976-3ECA973ED515}"/>
              </a:ext>
            </a:extLst>
          </p:cNvPr>
          <p:cNvSpPr/>
          <p:nvPr/>
        </p:nvSpPr>
        <p:spPr>
          <a:xfrm>
            <a:off x="5763490" y="2193258"/>
            <a:ext cx="789708" cy="28580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DZ"/>
          </a:p>
        </p:txBody>
      </p:sp>
      <p:sp>
        <p:nvSpPr>
          <p:cNvPr id="13" name="Flèche : droite 12">
            <a:extLst>
              <a:ext uri="{FF2B5EF4-FFF2-40B4-BE49-F238E27FC236}">
                <a16:creationId xmlns:a16="http://schemas.microsoft.com/office/drawing/2014/main" id="{28058545-D8A8-99BA-4A9C-15F6B4C66A41}"/>
              </a:ext>
            </a:extLst>
          </p:cNvPr>
          <p:cNvSpPr/>
          <p:nvPr/>
        </p:nvSpPr>
        <p:spPr>
          <a:xfrm rot="2902443">
            <a:off x="8329034" y="3144950"/>
            <a:ext cx="1150846" cy="32092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DZ"/>
          </a:p>
        </p:txBody>
      </p:sp>
      <p:sp>
        <p:nvSpPr>
          <p:cNvPr id="14" name="Flèche : droite 13">
            <a:extLst>
              <a:ext uri="{FF2B5EF4-FFF2-40B4-BE49-F238E27FC236}">
                <a16:creationId xmlns:a16="http://schemas.microsoft.com/office/drawing/2014/main" id="{FF2ADFA8-0B1D-A3A2-FFFA-58FC42820BA6}"/>
              </a:ext>
            </a:extLst>
          </p:cNvPr>
          <p:cNvSpPr/>
          <p:nvPr/>
        </p:nvSpPr>
        <p:spPr>
          <a:xfrm rot="10800000">
            <a:off x="7574818" y="4389919"/>
            <a:ext cx="1139690" cy="40163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DZ"/>
          </a:p>
        </p:txBody>
      </p:sp>
      <p:sp>
        <p:nvSpPr>
          <p:cNvPr id="15" name="Flèche : droite 14">
            <a:extLst>
              <a:ext uri="{FF2B5EF4-FFF2-40B4-BE49-F238E27FC236}">
                <a16:creationId xmlns:a16="http://schemas.microsoft.com/office/drawing/2014/main" id="{D69E95F9-4D7E-3FF8-ED37-EB1820FF3DF7}"/>
              </a:ext>
            </a:extLst>
          </p:cNvPr>
          <p:cNvSpPr/>
          <p:nvPr/>
        </p:nvSpPr>
        <p:spPr>
          <a:xfrm rot="10800000">
            <a:off x="3917217" y="4348351"/>
            <a:ext cx="1139690" cy="40163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fr-DZ"/>
          </a:p>
        </p:txBody>
      </p:sp>
      <p:sp>
        <p:nvSpPr>
          <p:cNvPr id="17" name="ZoneTexte 16">
            <a:extLst>
              <a:ext uri="{FF2B5EF4-FFF2-40B4-BE49-F238E27FC236}">
                <a16:creationId xmlns:a16="http://schemas.microsoft.com/office/drawing/2014/main" id="{28B37999-13B6-5EC1-1CB2-F6CF3A295B53}"/>
              </a:ext>
            </a:extLst>
          </p:cNvPr>
          <p:cNvSpPr txBox="1"/>
          <p:nvPr/>
        </p:nvSpPr>
        <p:spPr>
          <a:xfrm>
            <a:off x="869216" y="5642160"/>
            <a:ext cx="6096000" cy="923330"/>
          </a:xfrm>
          <a:prstGeom prst="rect">
            <a:avLst/>
          </a:prstGeom>
          <a:noFill/>
        </p:spPr>
        <p:txBody>
          <a:bodyPr wrap="square">
            <a:spAutoFit/>
          </a:bodyPr>
          <a:lstStyle/>
          <a:p>
            <a:r>
              <a:rPr lang="fr-FR" dirty="0">
                <a:hlinkClick r:id="rId3"/>
              </a:rPr>
              <a:t>IBM-</a:t>
            </a:r>
            <a:r>
              <a:rPr lang="fr-FR" dirty="0" err="1">
                <a:hlinkClick r:id="rId3"/>
              </a:rPr>
              <a:t>Applied</a:t>
            </a:r>
            <a:r>
              <a:rPr lang="fr-FR" dirty="0">
                <a:hlinkClick r:id="rId3"/>
              </a:rPr>
              <a:t>-DS-</a:t>
            </a:r>
            <a:r>
              <a:rPr lang="fr-FR" dirty="0" err="1">
                <a:hlinkClick r:id="rId3"/>
              </a:rPr>
              <a:t>capstone</a:t>
            </a:r>
            <a:r>
              <a:rPr lang="fr-FR" dirty="0">
                <a:hlinkClick r:id="rId3"/>
              </a:rPr>
              <a:t>/</a:t>
            </a:r>
            <a:r>
              <a:rPr lang="fr-FR" dirty="0" err="1">
                <a:hlinkClick r:id="rId3"/>
              </a:rPr>
              <a:t>labs</a:t>
            </a:r>
            <a:r>
              <a:rPr lang="fr-FR" dirty="0">
                <a:hlinkClick r:id="rId3"/>
              </a:rPr>
              <a:t>-</a:t>
            </a:r>
            <a:r>
              <a:rPr lang="fr-FR" dirty="0" err="1">
                <a:hlinkClick r:id="rId3"/>
              </a:rPr>
              <a:t>jupyter</a:t>
            </a:r>
            <a:r>
              <a:rPr lang="fr-FR" dirty="0">
                <a:hlinkClick r:id="rId3"/>
              </a:rPr>
              <a:t>-</a:t>
            </a:r>
            <a:r>
              <a:rPr lang="fr-FR" dirty="0" err="1">
                <a:hlinkClick r:id="rId3"/>
              </a:rPr>
              <a:t>spacex</a:t>
            </a:r>
            <a:r>
              <a:rPr lang="fr-FR" dirty="0">
                <a:hlinkClick r:id="rId3"/>
              </a:rPr>
              <a:t>-Data </a:t>
            </a:r>
            <a:r>
              <a:rPr lang="fr-FR" dirty="0" err="1">
                <a:hlinkClick r:id="rId3"/>
              </a:rPr>
              <a:t>wrangling.ipynb</a:t>
            </a:r>
            <a:r>
              <a:rPr lang="fr-FR" dirty="0">
                <a:hlinkClick r:id="rId3"/>
              </a:rPr>
              <a:t> at main · </a:t>
            </a:r>
            <a:r>
              <a:rPr lang="fr-FR" dirty="0" err="1">
                <a:hlinkClick r:id="rId3"/>
              </a:rPr>
              <a:t>MallekAbd</a:t>
            </a:r>
            <a:r>
              <a:rPr lang="fr-FR" dirty="0">
                <a:hlinkClick r:id="rId3"/>
              </a:rPr>
              <a:t>/IBM-</a:t>
            </a:r>
            <a:r>
              <a:rPr lang="fr-FR" dirty="0" err="1">
                <a:hlinkClick r:id="rId3"/>
              </a:rPr>
              <a:t>Applied</a:t>
            </a:r>
            <a:r>
              <a:rPr lang="fr-FR" dirty="0">
                <a:hlinkClick r:id="rId3"/>
              </a:rPr>
              <a:t>-DS-</a:t>
            </a:r>
            <a:r>
              <a:rPr lang="fr-FR" dirty="0" err="1">
                <a:hlinkClick r:id="rId3"/>
              </a:rPr>
              <a:t>capstone</a:t>
            </a:r>
            <a:r>
              <a:rPr lang="fr-FR" dirty="0">
                <a:hlinkClick r:id="rId3"/>
              </a:rPr>
              <a:t> (github.com)</a:t>
            </a:r>
            <a:endParaRPr lang="fr-DZ"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429102" y="6425913"/>
            <a:ext cx="2743200" cy="401638"/>
          </a:xfrm>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ZoneTexte 1">
            <a:extLst>
              <a:ext uri="{FF2B5EF4-FFF2-40B4-BE49-F238E27FC236}">
                <a16:creationId xmlns:a16="http://schemas.microsoft.com/office/drawing/2014/main" id="{7D23BED2-A953-9428-ECE4-37CB6091FF8F}"/>
              </a:ext>
            </a:extLst>
          </p:cNvPr>
          <p:cNvSpPr txBox="1"/>
          <p:nvPr/>
        </p:nvSpPr>
        <p:spPr>
          <a:xfrm>
            <a:off x="298953" y="1219198"/>
            <a:ext cx="2804462" cy="369332"/>
          </a:xfrm>
          <a:prstGeom prst="rect">
            <a:avLst/>
          </a:prstGeom>
          <a:noFill/>
        </p:spPr>
        <p:txBody>
          <a:bodyPr wrap="square" rtlCol="0">
            <a:spAutoFit/>
          </a:bodyPr>
          <a:lstStyle/>
          <a:p>
            <a:r>
              <a:rPr lang="en-GB" b="1" dirty="0"/>
              <a:t>Scatter graphs:</a:t>
            </a:r>
            <a:endParaRPr lang="fr-DZ" b="1" dirty="0"/>
          </a:p>
        </p:txBody>
      </p:sp>
      <p:grpSp>
        <p:nvGrpSpPr>
          <p:cNvPr id="7" name="Groupe 6">
            <a:extLst>
              <a:ext uri="{FF2B5EF4-FFF2-40B4-BE49-F238E27FC236}">
                <a16:creationId xmlns:a16="http://schemas.microsoft.com/office/drawing/2014/main" id="{37953058-32B4-9BA9-A6BF-AD1212B5D8A8}"/>
              </a:ext>
            </a:extLst>
          </p:cNvPr>
          <p:cNvGrpSpPr/>
          <p:nvPr/>
        </p:nvGrpSpPr>
        <p:grpSpPr>
          <a:xfrm>
            <a:off x="64717" y="1417901"/>
            <a:ext cx="3281597" cy="2507008"/>
            <a:chOff x="64717" y="1417901"/>
            <a:chExt cx="3281597" cy="2507008"/>
          </a:xfrm>
        </p:grpSpPr>
        <p:pic>
          <p:nvPicPr>
            <p:cNvPr id="2050" name="Picture 2">
              <a:extLst>
                <a:ext uri="{FF2B5EF4-FFF2-40B4-BE49-F238E27FC236}">
                  <a16:creationId xmlns:a16="http://schemas.microsoft.com/office/drawing/2014/main" id="{43CEC3BC-9531-3220-76C8-4877169A4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3" y="1592241"/>
              <a:ext cx="3047361" cy="217348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18C2517-DCCD-EDE7-7B61-B3838BBCED95}"/>
                </a:ext>
              </a:extLst>
            </p:cNvPr>
            <p:cNvSpPr txBox="1"/>
            <p:nvPr/>
          </p:nvSpPr>
          <p:spPr>
            <a:xfrm>
              <a:off x="880524" y="3555577"/>
              <a:ext cx="1884218" cy="369332"/>
            </a:xfrm>
            <a:prstGeom prst="rect">
              <a:avLst/>
            </a:prstGeom>
            <a:noFill/>
          </p:spPr>
          <p:txBody>
            <a:bodyPr wrap="square" rtlCol="0">
              <a:spAutoFit/>
            </a:bodyPr>
            <a:lstStyle/>
            <a:p>
              <a:r>
                <a:rPr lang="en-GB" b="1" dirty="0"/>
                <a:t>flight number</a:t>
              </a:r>
              <a:endParaRPr lang="fr-DZ" b="1" dirty="0"/>
            </a:p>
          </p:txBody>
        </p:sp>
        <p:sp>
          <p:nvSpPr>
            <p:cNvPr id="9" name="ZoneTexte 8">
              <a:extLst>
                <a:ext uri="{FF2B5EF4-FFF2-40B4-BE49-F238E27FC236}">
                  <a16:creationId xmlns:a16="http://schemas.microsoft.com/office/drawing/2014/main" id="{36DA029F-FC54-A82C-A116-88A0B9B33AB1}"/>
                </a:ext>
              </a:extLst>
            </p:cNvPr>
            <p:cNvSpPr txBox="1"/>
            <p:nvPr/>
          </p:nvSpPr>
          <p:spPr>
            <a:xfrm rot="16200000">
              <a:off x="-692726" y="2175344"/>
              <a:ext cx="1884218" cy="369332"/>
            </a:xfrm>
            <a:prstGeom prst="rect">
              <a:avLst/>
            </a:prstGeom>
            <a:noFill/>
          </p:spPr>
          <p:txBody>
            <a:bodyPr wrap="square" rtlCol="0">
              <a:spAutoFit/>
            </a:bodyPr>
            <a:lstStyle/>
            <a:p>
              <a:r>
                <a:rPr lang="en-GB" b="1" dirty="0"/>
                <a:t>Payload mass</a:t>
              </a:r>
              <a:endParaRPr lang="fr-DZ" b="1" dirty="0"/>
            </a:p>
          </p:txBody>
        </p:sp>
      </p:grpSp>
      <p:grpSp>
        <p:nvGrpSpPr>
          <p:cNvPr id="8" name="Groupe 7">
            <a:extLst>
              <a:ext uri="{FF2B5EF4-FFF2-40B4-BE49-F238E27FC236}">
                <a16:creationId xmlns:a16="http://schemas.microsoft.com/office/drawing/2014/main" id="{5799E6A7-9CEC-024A-36E9-F5BB4FEAE8F5}"/>
              </a:ext>
            </a:extLst>
          </p:cNvPr>
          <p:cNvGrpSpPr/>
          <p:nvPr/>
        </p:nvGrpSpPr>
        <p:grpSpPr>
          <a:xfrm>
            <a:off x="114287" y="3942996"/>
            <a:ext cx="3232027" cy="2574906"/>
            <a:chOff x="114287" y="3942996"/>
            <a:chExt cx="3232027" cy="2574906"/>
          </a:xfrm>
        </p:grpSpPr>
        <p:pic>
          <p:nvPicPr>
            <p:cNvPr id="2052" name="Picture 4">
              <a:extLst>
                <a:ext uri="{FF2B5EF4-FFF2-40B4-BE49-F238E27FC236}">
                  <a16:creationId xmlns:a16="http://schemas.microsoft.com/office/drawing/2014/main" id="{FDB775D3-DB84-9B01-3665-168F0EE0A1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53" y="4030937"/>
              <a:ext cx="3047361" cy="2336679"/>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31A99BB3-2446-98FC-A116-967622935A2E}"/>
                </a:ext>
              </a:extLst>
            </p:cNvPr>
            <p:cNvSpPr txBox="1"/>
            <p:nvPr/>
          </p:nvSpPr>
          <p:spPr>
            <a:xfrm>
              <a:off x="1025237" y="6148570"/>
              <a:ext cx="1884218" cy="369332"/>
            </a:xfrm>
            <a:prstGeom prst="rect">
              <a:avLst/>
            </a:prstGeom>
            <a:noFill/>
          </p:spPr>
          <p:txBody>
            <a:bodyPr wrap="square" rtlCol="0">
              <a:spAutoFit/>
            </a:bodyPr>
            <a:lstStyle/>
            <a:p>
              <a:r>
                <a:rPr lang="en-GB" b="1" dirty="0"/>
                <a:t>flight number</a:t>
              </a:r>
              <a:endParaRPr lang="fr-DZ" b="1" dirty="0"/>
            </a:p>
          </p:txBody>
        </p:sp>
        <p:sp>
          <p:nvSpPr>
            <p:cNvPr id="12" name="ZoneTexte 11">
              <a:extLst>
                <a:ext uri="{FF2B5EF4-FFF2-40B4-BE49-F238E27FC236}">
                  <a16:creationId xmlns:a16="http://schemas.microsoft.com/office/drawing/2014/main" id="{B916818A-DA0F-031D-ED41-6DEA4F1C2E13}"/>
                </a:ext>
              </a:extLst>
            </p:cNvPr>
            <p:cNvSpPr txBox="1"/>
            <p:nvPr/>
          </p:nvSpPr>
          <p:spPr>
            <a:xfrm rot="16200000">
              <a:off x="-643156" y="4700439"/>
              <a:ext cx="1884218" cy="369332"/>
            </a:xfrm>
            <a:prstGeom prst="rect">
              <a:avLst/>
            </a:prstGeom>
            <a:noFill/>
          </p:spPr>
          <p:txBody>
            <a:bodyPr wrap="square" rtlCol="0">
              <a:spAutoFit/>
            </a:bodyPr>
            <a:lstStyle/>
            <a:p>
              <a:r>
                <a:rPr lang="en-GB" b="1" dirty="0"/>
                <a:t>Launches site</a:t>
              </a:r>
              <a:endParaRPr lang="fr-DZ" b="1" dirty="0"/>
            </a:p>
          </p:txBody>
        </p:sp>
      </p:grpSp>
      <p:pic>
        <p:nvPicPr>
          <p:cNvPr id="2054" name="Picture 6">
            <a:extLst>
              <a:ext uri="{FF2B5EF4-FFF2-40B4-BE49-F238E27FC236}">
                <a16:creationId xmlns:a16="http://schemas.microsoft.com/office/drawing/2014/main" id="{EC2B6F8C-3238-A82E-44F3-F8A39BDDDE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314" y="1588530"/>
            <a:ext cx="3295695" cy="2173074"/>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3704D51B-ED4D-DC3E-275F-40D032C5EEDD}"/>
              </a:ext>
            </a:extLst>
          </p:cNvPr>
          <p:cNvSpPr txBox="1"/>
          <p:nvPr/>
        </p:nvSpPr>
        <p:spPr>
          <a:xfrm>
            <a:off x="4746483" y="4022629"/>
            <a:ext cx="2804462" cy="369332"/>
          </a:xfrm>
          <a:prstGeom prst="rect">
            <a:avLst/>
          </a:prstGeom>
          <a:noFill/>
        </p:spPr>
        <p:txBody>
          <a:bodyPr wrap="square" rtlCol="0">
            <a:spAutoFit/>
          </a:bodyPr>
          <a:lstStyle/>
          <a:p>
            <a:r>
              <a:rPr lang="en-GB" b="1" dirty="0"/>
              <a:t>Bar graphs drawn:</a:t>
            </a:r>
            <a:endParaRPr lang="fr-DZ" b="1" dirty="0"/>
          </a:p>
        </p:txBody>
      </p:sp>
      <p:pic>
        <p:nvPicPr>
          <p:cNvPr id="2056" name="Picture 8">
            <a:extLst>
              <a:ext uri="{FF2B5EF4-FFF2-40B4-BE49-F238E27FC236}">
                <a16:creationId xmlns:a16="http://schemas.microsoft.com/office/drawing/2014/main" id="{8BC697FC-F03F-F51E-2DB4-15B9D14DCF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0861" y="4294241"/>
            <a:ext cx="3762375" cy="2581275"/>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C3323B24-ABA9-C86A-A041-FE5B4393B33C}"/>
              </a:ext>
            </a:extLst>
          </p:cNvPr>
          <p:cNvSpPr txBox="1"/>
          <p:nvPr/>
        </p:nvSpPr>
        <p:spPr>
          <a:xfrm>
            <a:off x="8314441" y="1407575"/>
            <a:ext cx="2804462" cy="369332"/>
          </a:xfrm>
          <a:prstGeom prst="rect">
            <a:avLst/>
          </a:prstGeom>
          <a:noFill/>
        </p:spPr>
        <p:txBody>
          <a:bodyPr wrap="square" rtlCol="0">
            <a:spAutoFit/>
          </a:bodyPr>
          <a:lstStyle/>
          <a:p>
            <a:r>
              <a:rPr lang="en-GB" b="1" dirty="0"/>
              <a:t>Line graphs drawn:</a:t>
            </a:r>
            <a:endParaRPr lang="fr-DZ" b="1" dirty="0"/>
          </a:p>
        </p:txBody>
      </p:sp>
      <p:pic>
        <p:nvPicPr>
          <p:cNvPr id="2058" name="Picture 10">
            <a:extLst>
              <a:ext uri="{FF2B5EF4-FFF2-40B4-BE49-F238E27FC236}">
                <a16:creationId xmlns:a16="http://schemas.microsoft.com/office/drawing/2014/main" id="{F82F3495-6BA8-ADD8-AA40-59BD88B956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3236" y="1778047"/>
            <a:ext cx="3762375" cy="2581275"/>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FEC1D226-2273-63D1-B2D1-7972541E31E9}"/>
              </a:ext>
            </a:extLst>
          </p:cNvPr>
          <p:cNvSpPr txBox="1"/>
          <p:nvPr/>
        </p:nvSpPr>
        <p:spPr>
          <a:xfrm>
            <a:off x="7837129" y="4850260"/>
            <a:ext cx="4055918" cy="1200329"/>
          </a:xfrm>
          <a:prstGeom prst="rect">
            <a:avLst/>
          </a:prstGeom>
          <a:noFill/>
        </p:spPr>
        <p:txBody>
          <a:bodyPr wrap="square">
            <a:spAutoFit/>
          </a:bodyPr>
          <a:lstStyle/>
          <a:p>
            <a:r>
              <a:rPr lang="fr-FR" dirty="0">
                <a:hlinkClick r:id="rId8"/>
              </a:rPr>
              <a:t>IBM-</a:t>
            </a:r>
            <a:r>
              <a:rPr lang="fr-FR" dirty="0" err="1">
                <a:hlinkClick r:id="rId8"/>
              </a:rPr>
              <a:t>Applied</a:t>
            </a:r>
            <a:r>
              <a:rPr lang="fr-FR" dirty="0">
                <a:hlinkClick r:id="rId8"/>
              </a:rPr>
              <a:t>-DS-</a:t>
            </a:r>
            <a:r>
              <a:rPr lang="fr-FR" dirty="0" err="1">
                <a:hlinkClick r:id="rId8"/>
              </a:rPr>
              <a:t>capstone</a:t>
            </a:r>
            <a:r>
              <a:rPr lang="fr-FR" dirty="0">
                <a:hlinkClick r:id="rId8"/>
              </a:rPr>
              <a:t>/EDA </a:t>
            </a:r>
            <a:r>
              <a:rPr lang="fr-FR" dirty="0" err="1">
                <a:hlinkClick r:id="rId8"/>
              </a:rPr>
              <a:t>with</a:t>
            </a:r>
            <a:r>
              <a:rPr lang="fr-FR" dirty="0">
                <a:hlinkClick r:id="rId8"/>
              </a:rPr>
              <a:t> </a:t>
            </a:r>
            <a:r>
              <a:rPr lang="fr-FR" dirty="0" err="1">
                <a:hlinkClick r:id="rId8"/>
              </a:rPr>
              <a:t>Visualization</a:t>
            </a:r>
            <a:r>
              <a:rPr lang="fr-FR" dirty="0">
                <a:hlinkClick r:id="rId8"/>
              </a:rPr>
              <a:t> </a:t>
            </a:r>
            <a:r>
              <a:rPr lang="fr-FR" dirty="0" err="1">
                <a:hlinkClick r:id="rId8"/>
              </a:rPr>
              <a:t>lab.ipynb</a:t>
            </a:r>
            <a:r>
              <a:rPr lang="fr-FR" dirty="0">
                <a:hlinkClick r:id="rId8"/>
              </a:rPr>
              <a:t> at main · </a:t>
            </a:r>
            <a:r>
              <a:rPr lang="fr-FR" dirty="0" err="1">
                <a:hlinkClick r:id="rId8"/>
              </a:rPr>
              <a:t>MallekAbd</a:t>
            </a:r>
            <a:r>
              <a:rPr lang="fr-FR" dirty="0">
                <a:hlinkClick r:id="rId8"/>
              </a:rPr>
              <a:t>/IBM-</a:t>
            </a:r>
            <a:r>
              <a:rPr lang="fr-FR" dirty="0" err="1">
                <a:hlinkClick r:id="rId8"/>
              </a:rPr>
              <a:t>Applied</a:t>
            </a:r>
            <a:r>
              <a:rPr lang="fr-FR" dirty="0">
                <a:hlinkClick r:id="rId8"/>
              </a:rPr>
              <a:t>-DS-</a:t>
            </a:r>
            <a:r>
              <a:rPr lang="fr-FR" dirty="0" err="1">
                <a:hlinkClick r:id="rId8"/>
              </a:rPr>
              <a:t>capstone</a:t>
            </a:r>
            <a:r>
              <a:rPr lang="fr-FR" dirty="0">
                <a:hlinkClick r:id="rId8"/>
              </a:rPr>
              <a:t> (github.com)</a:t>
            </a:r>
            <a:endParaRPr lang="fr-DZ"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448800" y="6425913"/>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47550" y="5705357"/>
            <a:ext cx="8096899" cy="815601"/>
          </a:xfrm>
          <a:prstGeom prst="rect">
            <a:avLst/>
          </a:prstGeom>
        </p:spPr>
        <p:txBody>
          <a:bodyPr lIns="91440" tIns="45720" rIns="91440" bIns="45720" anchor="t"/>
          <a:lstStyle/>
          <a:p>
            <a:pPr marL="0" indent="0" algn="ctr">
              <a:buNone/>
            </a:pPr>
            <a:r>
              <a:rPr lang="fr-FR" sz="2000" dirty="0">
                <a:hlinkClick r:id="rId3"/>
              </a:rPr>
              <a:t>IBM-</a:t>
            </a:r>
            <a:r>
              <a:rPr lang="fr-FR" sz="2000" dirty="0" err="1">
                <a:hlinkClick r:id="rId3"/>
              </a:rPr>
              <a:t>Applied</a:t>
            </a:r>
            <a:r>
              <a:rPr lang="fr-FR" sz="2000" dirty="0">
                <a:hlinkClick r:id="rId3"/>
              </a:rPr>
              <a:t>-DS-</a:t>
            </a:r>
            <a:r>
              <a:rPr lang="fr-FR" sz="2000" dirty="0" err="1">
                <a:hlinkClick r:id="rId3"/>
              </a:rPr>
              <a:t>capstone</a:t>
            </a:r>
            <a:r>
              <a:rPr lang="fr-FR" sz="2000" dirty="0">
                <a:hlinkClick r:id="rId3"/>
              </a:rPr>
              <a:t>/EDA </a:t>
            </a:r>
            <a:r>
              <a:rPr lang="fr-FR" sz="2000" dirty="0" err="1">
                <a:hlinkClick r:id="rId3"/>
              </a:rPr>
              <a:t>with</a:t>
            </a:r>
            <a:r>
              <a:rPr lang="fr-FR" sz="2000" dirty="0">
                <a:hlinkClick r:id="rId3"/>
              </a:rPr>
              <a:t> SQL </a:t>
            </a:r>
            <a:r>
              <a:rPr lang="fr-FR" sz="2000" dirty="0" err="1">
                <a:hlinkClick r:id="rId3"/>
              </a:rPr>
              <a:t>lab.ipynb</a:t>
            </a:r>
            <a:r>
              <a:rPr lang="fr-FR" sz="2000" dirty="0">
                <a:hlinkClick r:id="rId3"/>
              </a:rPr>
              <a:t> at main · </a:t>
            </a:r>
            <a:r>
              <a:rPr lang="fr-FR" sz="2000" dirty="0" err="1">
                <a:hlinkClick r:id="rId3"/>
              </a:rPr>
              <a:t>MallekAbd</a:t>
            </a:r>
            <a:r>
              <a:rPr lang="fr-FR" sz="2000" dirty="0">
                <a:hlinkClick r:id="rId3"/>
              </a:rPr>
              <a:t>/IBM-</a:t>
            </a:r>
            <a:r>
              <a:rPr lang="fr-FR" sz="2000" dirty="0" err="1">
                <a:hlinkClick r:id="rId3"/>
              </a:rPr>
              <a:t>Applied</a:t>
            </a:r>
            <a:r>
              <a:rPr lang="fr-FR" sz="2000" dirty="0">
                <a:hlinkClick r:id="rId3"/>
              </a:rPr>
              <a:t>-DS-</a:t>
            </a:r>
            <a:r>
              <a:rPr lang="fr-FR" sz="2000" dirty="0" err="1">
                <a:hlinkClick r:id="rId3"/>
              </a:rPr>
              <a:t>capstone</a:t>
            </a:r>
            <a:r>
              <a:rPr lang="fr-FR" sz="2000" dirty="0">
                <a:hlinkClick r:id="rId3"/>
              </a:rPr>
              <a:t> (github.com)</a:t>
            </a:r>
            <a:endParaRPr lang="en-US" sz="3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ZoneTexte 1">
            <a:extLst>
              <a:ext uri="{FF2B5EF4-FFF2-40B4-BE49-F238E27FC236}">
                <a16:creationId xmlns:a16="http://schemas.microsoft.com/office/drawing/2014/main" id="{A3CDFABF-F5DB-965A-8EA5-ACE52FAEF3E8}"/>
              </a:ext>
            </a:extLst>
          </p:cNvPr>
          <p:cNvSpPr txBox="1"/>
          <p:nvPr/>
        </p:nvSpPr>
        <p:spPr>
          <a:xfrm>
            <a:off x="174265" y="1373048"/>
            <a:ext cx="11707091"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i="0" dirty="0">
                <a:effectLst/>
                <a:latin typeface="-apple-system"/>
              </a:rPr>
              <a:t>Display the names of the unique launch sites in the space mission</a:t>
            </a:r>
          </a:p>
          <a:p>
            <a:pPr marL="285750" indent="-285750">
              <a:buFont typeface="Arial" panose="020B0604020202020204" pitchFamily="34" charset="0"/>
              <a:buChar char="•"/>
            </a:pPr>
            <a:r>
              <a:rPr lang="en-US" sz="2000" b="1" i="0" dirty="0">
                <a:effectLst/>
                <a:latin typeface="-apple-system"/>
              </a:rPr>
              <a:t>Display 5 records where launch sites begin with the string 'CCA'</a:t>
            </a:r>
          </a:p>
          <a:p>
            <a:pPr marL="285750" indent="-285750">
              <a:buFont typeface="Arial" panose="020B0604020202020204" pitchFamily="34" charset="0"/>
              <a:buChar char="•"/>
            </a:pPr>
            <a:r>
              <a:rPr lang="en-US" sz="2000" b="1" i="0" dirty="0">
                <a:effectLst/>
                <a:latin typeface="-apple-system"/>
              </a:rPr>
              <a:t>Display the total payload mass carried by boosters launched by NASA (CRS)</a:t>
            </a:r>
          </a:p>
          <a:p>
            <a:pPr marL="285750" indent="-285750">
              <a:buFont typeface="Arial" panose="020B0604020202020204" pitchFamily="34" charset="0"/>
              <a:buChar char="•"/>
            </a:pPr>
            <a:r>
              <a:rPr lang="en-US" sz="2000" b="1" i="0" dirty="0">
                <a:effectLst/>
                <a:latin typeface="-apple-system"/>
              </a:rPr>
              <a:t>Display average payload mass carried by booster version F9 v1.1</a:t>
            </a:r>
          </a:p>
          <a:p>
            <a:pPr marL="285750" indent="-285750">
              <a:buFont typeface="Arial" panose="020B0604020202020204" pitchFamily="34" charset="0"/>
              <a:buChar char="•"/>
            </a:pPr>
            <a:r>
              <a:rPr lang="en-US" sz="2000" b="1" i="0" dirty="0">
                <a:effectLst/>
                <a:latin typeface="-apple-system"/>
              </a:rPr>
              <a:t>List the date when the first </a:t>
            </a:r>
            <a:r>
              <a:rPr lang="en-US" sz="2000" b="1" i="0" dirty="0" err="1">
                <a:effectLst/>
                <a:latin typeface="-apple-system"/>
              </a:rPr>
              <a:t>succesful</a:t>
            </a:r>
            <a:r>
              <a:rPr lang="en-US" sz="2000" b="1" i="0" dirty="0">
                <a:effectLst/>
                <a:latin typeface="-apple-system"/>
              </a:rPr>
              <a:t> landing outcome in ground pad was </a:t>
            </a:r>
            <a:r>
              <a:rPr lang="en-US" sz="2000" b="1" i="0" dirty="0" err="1">
                <a:effectLst/>
                <a:latin typeface="-apple-system"/>
              </a:rPr>
              <a:t>acheived</a:t>
            </a:r>
            <a:r>
              <a:rPr lang="en-US" sz="2000" b="1" i="0" dirty="0">
                <a:effectLst/>
                <a:latin typeface="-apple-system"/>
              </a:rPr>
              <a:t>.</a:t>
            </a:r>
          </a:p>
          <a:p>
            <a:pPr marL="285750" indent="-285750">
              <a:buFont typeface="Arial" panose="020B0604020202020204" pitchFamily="34" charset="0"/>
              <a:buChar char="•"/>
            </a:pPr>
            <a:r>
              <a:rPr lang="en-US" sz="2000" b="1" i="0" dirty="0">
                <a:effectLst/>
                <a:latin typeface="-apple-system"/>
              </a:rPr>
              <a:t>List the names of the boosters which have success in drone ship and have payload mass greater than 4000 but less than 6000</a:t>
            </a:r>
          </a:p>
          <a:p>
            <a:pPr marL="285750" indent="-285750">
              <a:buFont typeface="Arial" panose="020B0604020202020204" pitchFamily="34" charset="0"/>
              <a:buChar char="•"/>
            </a:pPr>
            <a:r>
              <a:rPr lang="en-US" sz="2000" b="1" i="0" dirty="0">
                <a:effectLst/>
                <a:latin typeface="-apple-system"/>
              </a:rPr>
              <a:t>List the total number of successful and failure mission outcomes</a:t>
            </a:r>
          </a:p>
          <a:p>
            <a:pPr marL="285750" indent="-285750">
              <a:buFont typeface="Arial" panose="020B0604020202020204" pitchFamily="34" charset="0"/>
              <a:buChar char="•"/>
            </a:pPr>
            <a:r>
              <a:rPr lang="en-US" sz="2000" b="1" i="0" dirty="0">
                <a:effectLst/>
                <a:latin typeface="-apple-system"/>
              </a:rPr>
              <a:t>List the names of the </a:t>
            </a:r>
            <a:r>
              <a:rPr lang="en-US" sz="2000" b="1" i="0" dirty="0" err="1">
                <a:effectLst/>
                <a:latin typeface="-apple-system"/>
              </a:rPr>
              <a:t>booster_versions</a:t>
            </a:r>
            <a:r>
              <a:rPr lang="en-US" sz="2000" b="1" i="0" dirty="0">
                <a:effectLst/>
                <a:latin typeface="-apple-system"/>
              </a:rPr>
              <a:t> which have carried the maximum payload mass. Use a subquery</a:t>
            </a:r>
          </a:p>
          <a:p>
            <a:pPr marL="285750" indent="-285750">
              <a:buFont typeface="Arial" panose="020B0604020202020204" pitchFamily="34" charset="0"/>
              <a:buChar char="•"/>
            </a:pPr>
            <a:r>
              <a:rPr lang="en-US" sz="2000" b="1" i="0" dirty="0">
                <a:effectLst/>
                <a:latin typeface="-apple-system"/>
              </a:rPr>
              <a:t>List the records which will display the month names, failure </a:t>
            </a:r>
            <a:r>
              <a:rPr lang="en-US" sz="2000" b="1" i="0" dirty="0" err="1">
                <a:effectLst/>
                <a:latin typeface="-apple-system"/>
              </a:rPr>
              <a:t>landing_outcomes</a:t>
            </a:r>
            <a:r>
              <a:rPr lang="en-US" sz="2000" b="1" i="0" dirty="0">
                <a:effectLst/>
                <a:latin typeface="-apple-system"/>
              </a:rPr>
              <a:t> in drone ship ,booster versions, </a:t>
            </a:r>
            <a:r>
              <a:rPr lang="en-US" sz="2000" b="1" i="0" dirty="0" err="1">
                <a:effectLst/>
                <a:latin typeface="-apple-system"/>
              </a:rPr>
              <a:t>launch_site</a:t>
            </a:r>
            <a:r>
              <a:rPr lang="en-US" sz="2000" b="1" i="0" dirty="0">
                <a:effectLst/>
                <a:latin typeface="-apple-system"/>
              </a:rPr>
              <a:t> for the months in year 2015</a:t>
            </a:r>
            <a:endParaRPr lang="en-GB" sz="2000" b="1" i="0" dirty="0">
              <a:effectLst/>
              <a:latin typeface="-apple-system"/>
            </a:endParaRPr>
          </a:p>
          <a:p>
            <a:pPr marL="285750" indent="-285750">
              <a:buFont typeface="Arial" panose="020B0604020202020204" pitchFamily="34" charset="0"/>
              <a:buChar char="•"/>
            </a:pPr>
            <a:r>
              <a:rPr lang="en-US" sz="2000" b="1" i="0" dirty="0">
                <a:effectLst/>
                <a:latin typeface="-apple-system"/>
              </a:rPr>
              <a:t>Rank the count of successful </a:t>
            </a:r>
            <a:r>
              <a:rPr lang="en-US" sz="2000" b="1" i="0" dirty="0" err="1">
                <a:effectLst/>
                <a:latin typeface="-apple-system"/>
              </a:rPr>
              <a:t>landing_outcomes</a:t>
            </a:r>
            <a:r>
              <a:rPr lang="en-US" sz="2000" b="1" i="0" dirty="0">
                <a:effectLst/>
                <a:latin typeface="-apple-system"/>
              </a:rPr>
              <a:t> between the date 2010-06-04 and 2017-03-20 in descending order.</a:t>
            </a:r>
          </a:p>
          <a:p>
            <a:endParaRPr lang="en-US" sz="2000" b="1" i="0" dirty="0">
              <a:effectLst/>
              <a:latin typeface="-apple-system"/>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6255" y="1331912"/>
            <a:ext cx="5929745" cy="5124450"/>
          </a:xfrm>
          <a:prstGeom prst="rect">
            <a:avLst/>
          </a:prstGeom>
        </p:spPr>
        <p:txBody>
          <a:bodyPr>
            <a:normAutofit/>
          </a:bodyPr>
          <a:lstStyle/>
          <a:p>
            <a:pPr marL="0" indent="0">
              <a:buNone/>
            </a:pPr>
            <a:endParaRPr lang="en-US" sz="1800" dirty="0"/>
          </a:p>
          <a:p>
            <a:r>
              <a:rPr lang="en-US" sz="1800" dirty="0"/>
              <a:t>To visualize the launch data into an interactive map, we took the latitude and longitude coordinates at each launch site and added a circle Marker around each launch with a label of the name of the launch site</a:t>
            </a:r>
          </a:p>
          <a:p>
            <a:r>
              <a:rPr lang="en-US" sz="1800" dirty="0"/>
              <a:t>We assigned the </a:t>
            </a:r>
            <a:r>
              <a:rPr lang="en-US" sz="1800" dirty="0" err="1"/>
              <a:t>dataframe</a:t>
            </a:r>
            <a:r>
              <a:rPr lang="en-US" sz="1800" dirty="0"/>
              <a:t> outcome( failures, success) to class 0 and 1 green and red markers on the map in a </a:t>
            </a:r>
            <a:r>
              <a:rPr lang="en-US" sz="1800" dirty="0" err="1"/>
              <a:t>MarkerCluster</a:t>
            </a:r>
            <a:r>
              <a:rPr lang="en-US" sz="1800" dirty="0"/>
              <a:t>()</a:t>
            </a:r>
          </a:p>
          <a:p>
            <a:r>
              <a:rPr lang="en-US" sz="1800" dirty="0"/>
              <a:t>Using Haversine Formulas we calculated the distance from the launch site to various trends about what is around it to measure patterns, Lines are drawn on the map to measure distance to Landmarks</a:t>
            </a:r>
          </a:p>
          <a:p>
            <a:endParaRPr lang="en-US" sz="1800" dirty="0"/>
          </a:p>
          <a:p>
            <a:r>
              <a:rPr lang="fr-FR" sz="1800" dirty="0">
                <a:hlinkClick r:id="rId3"/>
              </a:rPr>
              <a:t>IBM-</a:t>
            </a:r>
            <a:r>
              <a:rPr lang="fr-FR" sz="1800" dirty="0" err="1">
                <a:hlinkClick r:id="rId3"/>
              </a:rPr>
              <a:t>Applied</a:t>
            </a:r>
            <a:r>
              <a:rPr lang="fr-FR" sz="1800" dirty="0">
                <a:hlinkClick r:id="rId3"/>
              </a:rPr>
              <a:t>-DS-</a:t>
            </a:r>
            <a:r>
              <a:rPr lang="fr-FR" sz="1800" dirty="0" err="1">
                <a:hlinkClick r:id="rId3"/>
              </a:rPr>
              <a:t>capstone</a:t>
            </a:r>
            <a:r>
              <a:rPr lang="fr-FR" sz="1800" dirty="0">
                <a:hlinkClick r:id="rId3"/>
              </a:rPr>
              <a:t>/Interactive Visual Analytics </a:t>
            </a:r>
            <a:r>
              <a:rPr lang="fr-FR" sz="1800" dirty="0" err="1">
                <a:hlinkClick r:id="rId3"/>
              </a:rPr>
              <a:t>with</a:t>
            </a:r>
            <a:r>
              <a:rPr lang="fr-FR" sz="1800" dirty="0">
                <a:hlinkClick r:id="rId3"/>
              </a:rPr>
              <a:t> </a:t>
            </a:r>
            <a:r>
              <a:rPr lang="fr-FR" sz="1800" dirty="0" err="1">
                <a:hlinkClick r:id="rId3"/>
              </a:rPr>
              <a:t>Folium</a:t>
            </a:r>
            <a:r>
              <a:rPr lang="fr-FR" sz="1800" dirty="0">
                <a:hlinkClick r:id="rId3"/>
              </a:rPr>
              <a:t> </a:t>
            </a:r>
            <a:r>
              <a:rPr lang="fr-FR" sz="1800" dirty="0" err="1">
                <a:hlinkClick r:id="rId3"/>
              </a:rPr>
              <a:t>lab.ipynb</a:t>
            </a:r>
            <a:r>
              <a:rPr lang="fr-FR" sz="1800" dirty="0">
                <a:hlinkClick r:id="rId3"/>
              </a:rPr>
              <a:t> at main · </a:t>
            </a:r>
            <a:r>
              <a:rPr lang="fr-FR" sz="1800" dirty="0" err="1">
                <a:hlinkClick r:id="rId3"/>
              </a:rPr>
              <a:t>MallekAbd</a:t>
            </a:r>
            <a:r>
              <a:rPr lang="fr-FR" sz="1800" dirty="0">
                <a:hlinkClick r:id="rId3"/>
              </a:rPr>
              <a:t>/IBM-</a:t>
            </a:r>
            <a:r>
              <a:rPr lang="fr-FR" sz="1800" dirty="0" err="1">
                <a:hlinkClick r:id="rId3"/>
              </a:rPr>
              <a:t>Applied</a:t>
            </a:r>
            <a:r>
              <a:rPr lang="fr-FR" sz="1800" dirty="0">
                <a:hlinkClick r:id="rId3"/>
              </a:rPr>
              <a:t>-DS-</a:t>
            </a:r>
            <a:r>
              <a:rPr lang="fr-FR" sz="1800" dirty="0" err="1">
                <a:hlinkClick r:id="rId3"/>
              </a:rPr>
              <a:t>capstone</a:t>
            </a:r>
            <a:r>
              <a:rPr lang="fr-FR" sz="1800" dirty="0">
                <a:hlinkClick r:id="rId3"/>
              </a:rPr>
              <a:t> (github.com)</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Image 5">
            <a:extLst>
              <a:ext uri="{FF2B5EF4-FFF2-40B4-BE49-F238E27FC236}">
                <a16:creationId xmlns:a16="http://schemas.microsoft.com/office/drawing/2014/main" id="{CBC502D5-1D99-FD26-CC0F-91FA8A622B66}"/>
              </a:ext>
            </a:extLst>
          </p:cNvPr>
          <p:cNvPicPr>
            <a:picLocks noChangeAspect="1"/>
          </p:cNvPicPr>
          <p:nvPr/>
        </p:nvPicPr>
        <p:blipFill>
          <a:blip r:embed="rId4"/>
          <a:stretch>
            <a:fillRect/>
          </a:stretch>
        </p:blipFill>
        <p:spPr>
          <a:xfrm>
            <a:off x="6096000" y="1331912"/>
            <a:ext cx="6096000" cy="512445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448800" y="6287367"/>
            <a:ext cx="2743200" cy="401638"/>
          </a:xfrm>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5528" y="1330036"/>
            <a:ext cx="11596254" cy="4957331"/>
          </a:xfrm>
          <a:prstGeom prst="rect">
            <a:avLst/>
          </a:prstGeom>
        </p:spPr>
        <p:txBody>
          <a:bodyPr vert="horz" lIns="91440" tIns="45720" rIns="91440" bIns="45720" rtlCol="0" anchor="t">
            <a:normAutofit/>
          </a:bodyPr>
          <a:lstStyle/>
          <a:p>
            <a:r>
              <a:rPr lang="en-US" sz="1800" b="1" i="1" dirty="0"/>
              <a:t>Graphs:</a:t>
            </a:r>
            <a:endParaRPr lang="en-US" sz="1800" dirty="0"/>
          </a:p>
          <a:p>
            <a:pPr>
              <a:buFont typeface="Wingdings" panose="05000000000000000000" pitchFamily="2" charset="2"/>
              <a:buChar char="§"/>
            </a:pPr>
            <a:r>
              <a:rPr lang="en-US" sz="1800" dirty="0"/>
              <a:t>Pie chart showing the total launches by almost all sites</a:t>
            </a:r>
          </a:p>
          <a:p>
            <a:pPr>
              <a:buFont typeface="Wingdings" panose="05000000000000000000" pitchFamily="2" charset="2"/>
              <a:buChar char="§"/>
            </a:pPr>
            <a:r>
              <a:rPr lang="en-US" sz="1800" dirty="0"/>
              <a:t>Display relative proportions of multiples classes of data</a:t>
            </a:r>
          </a:p>
          <a:p>
            <a:pPr>
              <a:buFont typeface="Wingdings" panose="05000000000000000000" pitchFamily="2" charset="2"/>
              <a:buChar char="§"/>
            </a:pPr>
            <a:r>
              <a:rPr lang="en-US" sz="1800" dirty="0"/>
              <a:t>Size of circle can be made proportional to the total quantity it represents</a:t>
            </a:r>
          </a:p>
          <a:p>
            <a:pPr>
              <a:buFont typeface="Wingdings" panose="05000000000000000000" pitchFamily="2" charset="2"/>
              <a:buChar char="§"/>
            </a:pPr>
            <a:endParaRPr lang="en-US" sz="1800" dirty="0"/>
          </a:p>
          <a:p>
            <a:r>
              <a:rPr lang="en-US" sz="1800" b="1" i="1" dirty="0"/>
              <a:t>Scatters:</a:t>
            </a:r>
            <a:endParaRPr lang="en-US" sz="1800" dirty="0"/>
          </a:p>
          <a:p>
            <a:pPr>
              <a:buFont typeface="Wingdings" panose="05000000000000000000" pitchFamily="2" charset="2"/>
              <a:buChar char="§"/>
            </a:pPr>
            <a:r>
              <a:rPr lang="en-US" sz="1800" dirty="0"/>
              <a:t>Shows the relationship with both payload mass and outcome for different booster version</a:t>
            </a:r>
          </a:p>
          <a:p>
            <a:pPr>
              <a:buFont typeface="Wingdings" panose="05000000000000000000" pitchFamily="2" charset="2"/>
              <a:buChar char="§"/>
            </a:pPr>
            <a:r>
              <a:rPr lang="en-US" sz="1800" dirty="0"/>
              <a:t>Shows the relationship between two variables</a:t>
            </a:r>
          </a:p>
          <a:p>
            <a:pPr>
              <a:buFont typeface="Wingdings" panose="05000000000000000000" pitchFamily="2" charset="2"/>
              <a:buChar char="§"/>
            </a:pPr>
            <a:r>
              <a:rPr lang="en-US" sz="1800" dirty="0"/>
              <a:t>The best way to show a non-linear pattern</a:t>
            </a:r>
          </a:p>
          <a:p>
            <a:pPr>
              <a:buFont typeface="Wingdings" panose="05000000000000000000" pitchFamily="2" charset="2"/>
              <a:buChar char="§"/>
            </a:pPr>
            <a:r>
              <a:rPr lang="en-US" sz="1800" dirty="0"/>
              <a:t>Shows the observation and their readings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448800" y="6427211"/>
            <a:ext cx="2743200" cy="401638"/>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9382" y="1330036"/>
            <a:ext cx="5029200" cy="5097175"/>
          </a:xfrm>
          <a:prstGeom prst="rect">
            <a:avLst/>
          </a:prstGeom>
        </p:spPr>
        <p:txBody>
          <a:bodyPr>
            <a:normAutofit/>
          </a:bodyPr>
          <a:lstStyle/>
          <a:p>
            <a:r>
              <a:rPr lang="en-US" sz="1800" b="1" dirty="0"/>
              <a:t>Model building:</a:t>
            </a:r>
          </a:p>
          <a:p>
            <a:r>
              <a:rPr lang="en-US" sz="1800" dirty="0"/>
              <a:t>Loading the </a:t>
            </a:r>
            <a:r>
              <a:rPr lang="en-US" sz="1800" dirty="0" err="1"/>
              <a:t>dataframe</a:t>
            </a:r>
            <a:r>
              <a:rPr lang="en-US" sz="1800" dirty="0"/>
              <a:t> into pandas and </a:t>
            </a:r>
            <a:r>
              <a:rPr lang="en-US" sz="1800" dirty="0" err="1"/>
              <a:t>numpy</a:t>
            </a:r>
            <a:endParaRPr lang="en-US" sz="1800" dirty="0"/>
          </a:p>
          <a:p>
            <a:r>
              <a:rPr lang="en-US" sz="1800" dirty="0"/>
              <a:t>Transform the data and split it into train and test datasets</a:t>
            </a:r>
          </a:p>
          <a:p>
            <a:r>
              <a:rPr lang="en-US" sz="1800" dirty="0"/>
              <a:t>Choose the machine learning algorithms to use</a:t>
            </a:r>
          </a:p>
          <a:p>
            <a:r>
              <a:rPr lang="en-US" sz="1800" dirty="0"/>
              <a:t>Set the parameters and algorithms to </a:t>
            </a:r>
            <a:r>
              <a:rPr lang="en-US" sz="1800" dirty="0" err="1"/>
              <a:t>GridsearchCV</a:t>
            </a:r>
            <a:r>
              <a:rPr lang="en-US" sz="1800" dirty="0"/>
              <a:t> then fit the dataset into </a:t>
            </a:r>
            <a:r>
              <a:rPr lang="en-US" sz="1800" dirty="0" err="1"/>
              <a:t>GridsearchCV</a:t>
            </a:r>
            <a:r>
              <a:rPr lang="en-US" sz="1800" dirty="0"/>
              <a:t> objects and train our dataset</a:t>
            </a:r>
          </a:p>
          <a:p>
            <a:r>
              <a:rPr lang="en-US" sz="1800" b="1" dirty="0"/>
              <a:t>Model evaluation:</a:t>
            </a:r>
            <a:endParaRPr lang="en-US" sz="1800" dirty="0"/>
          </a:p>
          <a:p>
            <a:r>
              <a:rPr lang="en-US" sz="1800" dirty="0"/>
              <a:t>Calculate the accuracy for each model and plot the confusion matrix</a:t>
            </a:r>
          </a:p>
          <a:p>
            <a:r>
              <a:rPr lang="en-US" sz="1800" b="1" dirty="0"/>
              <a:t>Choosing the best performing model:</a:t>
            </a:r>
          </a:p>
          <a:p>
            <a:r>
              <a:rPr lang="en-US" sz="1800" dirty="0"/>
              <a:t>The model with the best performing accuracy is the chosen one</a:t>
            </a:r>
          </a:p>
          <a:p>
            <a:endParaRPr lang="en-US" sz="1800" dirty="0"/>
          </a:p>
          <a:p>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Image 1">
            <a:extLst>
              <a:ext uri="{FF2B5EF4-FFF2-40B4-BE49-F238E27FC236}">
                <a16:creationId xmlns:a16="http://schemas.microsoft.com/office/drawing/2014/main" id="{3A7E2958-7425-43EA-C916-C7D277180D14}"/>
              </a:ext>
            </a:extLst>
          </p:cNvPr>
          <p:cNvPicPr>
            <a:picLocks noChangeAspect="1"/>
          </p:cNvPicPr>
          <p:nvPr/>
        </p:nvPicPr>
        <p:blipFill>
          <a:blip r:embed="rId3"/>
          <a:stretch>
            <a:fillRect/>
          </a:stretch>
        </p:blipFill>
        <p:spPr>
          <a:xfrm>
            <a:off x="5198920" y="1330036"/>
            <a:ext cx="3429000" cy="2647950"/>
          </a:xfrm>
          <a:prstGeom prst="rect">
            <a:avLst/>
          </a:prstGeom>
        </p:spPr>
      </p:pic>
      <p:pic>
        <p:nvPicPr>
          <p:cNvPr id="6" name="Image 5">
            <a:extLst>
              <a:ext uri="{FF2B5EF4-FFF2-40B4-BE49-F238E27FC236}">
                <a16:creationId xmlns:a16="http://schemas.microsoft.com/office/drawing/2014/main" id="{B56E7E8F-FA74-780B-92B4-D939D3221F8B}"/>
              </a:ext>
            </a:extLst>
          </p:cNvPr>
          <p:cNvPicPr>
            <a:picLocks noChangeAspect="1"/>
          </p:cNvPicPr>
          <p:nvPr/>
        </p:nvPicPr>
        <p:blipFill>
          <a:blip r:embed="rId3"/>
          <a:stretch>
            <a:fillRect/>
          </a:stretch>
        </p:blipFill>
        <p:spPr>
          <a:xfrm>
            <a:off x="5198920" y="4220323"/>
            <a:ext cx="3429000" cy="2647950"/>
          </a:xfrm>
          <a:prstGeom prst="rect">
            <a:avLst/>
          </a:prstGeom>
        </p:spPr>
      </p:pic>
      <p:pic>
        <p:nvPicPr>
          <p:cNvPr id="3076" name="Picture 4">
            <a:extLst>
              <a:ext uri="{FF2B5EF4-FFF2-40B4-BE49-F238E27FC236}">
                <a16:creationId xmlns:a16="http://schemas.microsoft.com/office/drawing/2014/main" id="{2201082A-C549-670E-13E6-A3668D99F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618" y="1330036"/>
            <a:ext cx="3429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F9BA393-38A8-8EE3-FB9C-CDB8E5BDB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7920" y="3977986"/>
            <a:ext cx="34290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131675" cy="3928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chemeClr val="accent3">
                    <a:lumMod val="25000"/>
                  </a:schemeClr>
                </a:solidFill>
                <a:latin typeface="+mn-lt"/>
              </a:rPr>
              <a:t>The SVM,KNN,LR are the best models in terms of predictions accuracy of this dataset</a:t>
            </a:r>
          </a:p>
          <a:p>
            <a:pPr>
              <a:lnSpc>
                <a:spcPct val="100000"/>
              </a:lnSpc>
              <a:spcBef>
                <a:spcPts val="1400"/>
              </a:spcBef>
            </a:pPr>
            <a:r>
              <a:rPr lang="en-US" sz="1800" b="1" dirty="0">
                <a:solidFill>
                  <a:schemeClr val="accent3">
                    <a:lumMod val="25000"/>
                  </a:schemeClr>
                </a:solidFill>
                <a:latin typeface="+mn-lt"/>
              </a:rPr>
              <a:t>Low weighted payloads perform better than the heavier payload</a:t>
            </a:r>
          </a:p>
          <a:p>
            <a:pPr>
              <a:lnSpc>
                <a:spcPct val="100000"/>
              </a:lnSpc>
              <a:spcBef>
                <a:spcPts val="1400"/>
              </a:spcBef>
            </a:pPr>
            <a:r>
              <a:rPr lang="en-US" sz="1800" b="1" dirty="0">
                <a:solidFill>
                  <a:schemeClr val="accent3">
                    <a:lumMod val="25000"/>
                  </a:schemeClr>
                </a:solidFill>
                <a:latin typeface="+mn-lt"/>
              </a:rPr>
              <a:t>The success rate of the </a:t>
            </a:r>
            <a:r>
              <a:rPr lang="en-US" sz="1800" b="1" dirty="0" err="1">
                <a:solidFill>
                  <a:schemeClr val="accent3">
                    <a:lumMod val="25000"/>
                  </a:schemeClr>
                </a:solidFill>
                <a:latin typeface="+mn-lt"/>
              </a:rPr>
              <a:t>spacex</a:t>
            </a:r>
            <a:r>
              <a:rPr lang="en-US" sz="1800" b="1" dirty="0">
                <a:solidFill>
                  <a:schemeClr val="accent3">
                    <a:lumMod val="25000"/>
                  </a:schemeClr>
                </a:solidFill>
                <a:latin typeface="+mn-lt"/>
              </a:rPr>
              <a:t> launches is directly proportional time in years they will eventually perfect the launches</a:t>
            </a:r>
          </a:p>
          <a:p>
            <a:pPr>
              <a:lnSpc>
                <a:spcPct val="100000"/>
              </a:lnSpc>
              <a:spcBef>
                <a:spcPts val="1400"/>
              </a:spcBef>
            </a:pPr>
            <a:r>
              <a:rPr lang="en-US" sz="1800" b="1" dirty="0">
                <a:solidFill>
                  <a:schemeClr val="accent3">
                    <a:lumMod val="25000"/>
                  </a:schemeClr>
                </a:solidFill>
                <a:latin typeface="+mn-lt"/>
              </a:rPr>
              <a:t>KSC LC 39A had the most launches from all sites</a:t>
            </a:r>
          </a:p>
          <a:p>
            <a:pPr marL="457200" lvl="1" indent="0">
              <a:buNone/>
            </a:pPr>
            <a:endParaRPr lang="en-US" sz="1800" b="1" dirty="0">
              <a:latin typeface="+mn-lt"/>
            </a:endParaRPr>
          </a:p>
          <a:p>
            <a:pPr marL="457200" lvl="1" indent="0">
              <a:buNone/>
            </a:pPr>
            <a:endParaRPr lang="en-US" sz="1800" b="1" dirty="0">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4098" name="Picture 2">
            <a:extLst>
              <a:ext uri="{FF2B5EF4-FFF2-40B4-BE49-F238E27FC236}">
                <a16:creationId xmlns:a16="http://schemas.microsoft.com/office/drawing/2014/main" id="{104FDEC0-8888-6906-CA5B-53CBE1578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1643063"/>
            <a:ext cx="10858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B85CB9B0-9077-4ACF-112E-0643B7ADE6F0}"/>
              </a:ext>
            </a:extLst>
          </p:cNvPr>
          <p:cNvSpPr txBox="1"/>
          <p:nvPr/>
        </p:nvSpPr>
        <p:spPr>
          <a:xfrm>
            <a:off x="1052945" y="5444836"/>
            <a:ext cx="8991600" cy="369332"/>
          </a:xfrm>
          <a:prstGeom prst="rect">
            <a:avLst/>
          </a:prstGeom>
          <a:noFill/>
        </p:spPr>
        <p:txBody>
          <a:bodyPr wrap="square" rtlCol="0">
            <a:spAutoFit/>
          </a:bodyPr>
          <a:lstStyle/>
          <a:p>
            <a:r>
              <a:rPr lang="en-GB" dirty="0"/>
              <a:t>Launches rom the site CCAFS SLC 40 are significantly higher than the launches from other sites</a:t>
            </a:r>
            <a:endParaRPr lang="fr-DZ"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41705756-E238-7410-60FA-280139DF4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1643063"/>
            <a:ext cx="10858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9AE69FC4-A5A1-31CC-14EE-2E6FF92F46D0}"/>
              </a:ext>
            </a:extLst>
          </p:cNvPr>
          <p:cNvSpPr txBox="1"/>
          <p:nvPr/>
        </p:nvSpPr>
        <p:spPr>
          <a:xfrm>
            <a:off x="1413164" y="5500255"/>
            <a:ext cx="9227127" cy="369332"/>
          </a:xfrm>
          <a:prstGeom prst="rect">
            <a:avLst/>
          </a:prstGeom>
          <a:noFill/>
        </p:spPr>
        <p:txBody>
          <a:bodyPr wrap="square" rtlCol="0">
            <a:spAutoFit/>
          </a:bodyPr>
          <a:lstStyle/>
          <a:p>
            <a:r>
              <a:rPr lang="en-GB" dirty="0"/>
              <a:t>The majority of lower payload mass has launched from CCAFS SLC 40</a:t>
            </a:r>
            <a:endParaRPr lang="fr-DZ"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8" name="Picture 4">
            <a:extLst>
              <a:ext uri="{FF2B5EF4-FFF2-40B4-BE49-F238E27FC236}">
                <a16:creationId xmlns:a16="http://schemas.microsoft.com/office/drawing/2014/main" id="{C8556FA7-5DEA-FA3A-13ED-3B35B63F5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419" y="1514908"/>
            <a:ext cx="5195717" cy="3564657"/>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3F029BDC-99AB-FFA3-4EF2-F9B6332B47A1}"/>
              </a:ext>
            </a:extLst>
          </p:cNvPr>
          <p:cNvSpPr txBox="1"/>
          <p:nvPr/>
        </p:nvSpPr>
        <p:spPr>
          <a:xfrm>
            <a:off x="770011" y="5500255"/>
            <a:ext cx="9260680" cy="369332"/>
          </a:xfrm>
          <a:prstGeom prst="rect">
            <a:avLst/>
          </a:prstGeom>
          <a:noFill/>
        </p:spPr>
        <p:txBody>
          <a:bodyPr wrap="square" rtlCol="0">
            <a:spAutoFit/>
          </a:bodyPr>
          <a:lstStyle/>
          <a:p>
            <a:pPr algn="ctr"/>
            <a:r>
              <a:rPr lang="en-GB" dirty="0"/>
              <a:t>Orbit GEO, HEO, SSO, ES-L1 has the best success rate</a:t>
            </a:r>
            <a:endParaRPr lang="fr-DZ"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170" name="Picture 2">
            <a:extLst>
              <a:ext uri="{FF2B5EF4-FFF2-40B4-BE49-F238E27FC236}">
                <a16:creationId xmlns:a16="http://schemas.microsoft.com/office/drawing/2014/main" id="{0254A72E-8DFE-324D-FF60-775C8CA1D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656" y="1431781"/>
            <a:ext cx="4849090" cy="336087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782B83AE-D98F-2E60-9B84-5373057C697B}"/>
              </a:ext>
            </a:extLst>
          </p:cNvPr>
          <p:cNvSpPr txBox="1"/>
          <p:nvPr/>
        </p:nvSpPr>
        <p:spPr>
          <a:xfrm>
            <a:off x="2632364" y="5084617"/>
            <a:ext cx="7121499" cy="646331"/>
          </a:xfrm>
          <a:prstGeom prst="rect">
            <a:avLst/>
          </a:prstGeom>
          <a:noFill/>
        </p:spPr>
        <p:txBody>
          <a:bodyPr wrap="square" rtlCol="0">
            <a:spAutoFit/>
          </a:bodyPr>
          <a:lstStyle/>
          <a:p>
            <a:pPr algn="ctr"/>
            <a:r>
              <a:rPr lang="en-GB" dirty="0"/>
              <a:t>In the LEO orbit, the success is related to the number of flights, also a trend can be observed of shifting to VLEO launches recently</a:t>
            </a:r>
            <a:endParaRPr lang="fr-DZ"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194" name="Picture 2">
            <a:extLst>
              <a:ext uri="{FF2B5EF4-FFF2-40B4-BE49-F238E27FC236}">
                <a16:creationId xmlns:a16="http://schemas.microsoft.com/office/drawing/2014/main" id="{D24EEC77-D7F8-146E-641F-95B1A4665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36" y="1379827"/>
            <a:ext cx="10877550" cy="357187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D7D269AD-CB58-E4DA-2150-44F42DB7956C}"/>
              </a:ext>
            </a:extLst>
          </p:cNvPr>
          <p:cNvSpPr txBox="1"/>
          <p:nvPr/>
        </p:nvSpPr>
        <p:spPr>
          <a:xfrm>
            <a:off x="1274618" y="5264727"/>
            <a:ext cx="8977746" cy="646331"/>
          </a:xfrm>
          <a:prstGeom prst="rect">
            <a:avLst/>
          </a:prstGeom>
          <a:noFill/>
        </p:spPr>
        <p:txBody>
          <a:bodyPr wrap="square" rtlCol="0">
            <a:spAutoFit/>
          </a:bodyPr>
          <a:lstStyle/>
          <a:p>
            <a:pPr algn="ctr"/>
            <a:r>
              <a:rPr lang="en-GB" dirty="0"/>
              <a:t>There’s a strong correlation between ISS and payload at the range of 2000 as well between GTO and the range 4000-8000</a:t>
            </a:r>
            <a:endParaRPr lang="fr-DZ"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218" name="Picture 2">
            <a:extLst>
              <a:ext uri="{FF2B5EF4-FFF2-40B4-BE49-F238E27FC236}">
                <a16:creationId xmlns:a16="http://schemas.microsoft.com/office/drawing/2014/main" id="{29623E99-D230-E44F-11EC-FC698E81E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745" y="1638296"/>
            <a:ext cx="5220132" cy="3581407"/>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CED0BA71-23B4-7F48-D78D-6E01A2893BB1}"/>
              </a:ext>
            </a:extLst>
          </p:cNvPr>
          <p:cNvSpPr txBox="1"/>
          <p:nvPr/>
        </p:nvSpPr>
        <p:spPr>
          <a:xfrm>
            <a:off x="1524000" y="5500255"/>
            <a:ext cx="7113877" cy="646331"/>
          </a:xfrm>
          <a:prstGeom prst="rect">
            <a:avLst/>
          </a:prstGeom>
          <a:noFill/>
        </p:spPr>
        <p:txBody>
          <a:bodyPr wrap="square" rtlCol="0">
            <a:spAutoFit/>
          </a:bodyPr>
          <a:lstStyle/>
          <a:p>
            <a:r>
              <a:rPr lang="en-US" b="0" i="0" dirty="0">
                <a:effectLst/>
                <a:latin typeface="-apple-system"/>
              </a:rPr>
              <a:t>you can observe that the success rate since 2013 kept increasing till 2029 where is began to be stable, due to the technology and learning</a:t>
            </a:r>
            <a:endParaRPr lang="fr-DZ"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 5">
            <a:extLst>
              <a:ext uri="{FF2B5EF4-FFF2-40B4-BE49-F238E27FC236}">
                <a16:creationId xmlns:a16="http://schemas.microsoft.com/office/drawing/2014/main" id="{DEC8D85D-F6F0-D593-0692-29671D5E3E60}"/>
              </a:ext>
            </a:extLst>
          </p:cNvPr>
          <p:cNvPicPr>
            <a:picLocks noChangeAspect="1"/>
          </p:cNvPicPr>
          <p:nvPr/>
        </p:nvPicPr>
        <p:blipFill>
          <a:blip r:embed="rId3"/>
          <a:stretch>
            <a:fillRect/>
          </a:stretch>
        </p:blipFill>
        <p:spPr>
          <a:xfrm>
            <a:off x="2546203" y="1825625"/>
            <a:ext cx="7969396" cy="634731"/>
          </a:xfrm>
          <a:prstGeom prst="rect">
            <a:avLst/>
          </a:prstGeom>
        </p:spPr>
      </p:pic>
      <p:pic>
        <p:nvPicPr>
          <p:cNvPr id="8" name="Image 7">
            <a:extLst>
              <a:ext uri="{FF2B5EF4-FFF2-40B4-BE49-F238E27FC236}">
                <a16:creationId xmlns:a16="http://schemas.microsoft.com/office/drawing/2014/main" id="{36A0568B-DA6B-4AEC-C63E-BD2DA4DAD74B}"/>
              </a:ext>
            </a:extLst>
          </p:cNvPr>
          <p:cNvPicPr>
            <a:picLocks noChangeAspect="1"/>
          </p:cNvPicPr>
          <p:nvPr/>
        </p:nvPicPr>
        <p:blipFill>
          <a:blip r:embed="rId4"/>
          <a:stretch>
            <a:fillRect/>
          </a:stretch>
        </p:blipFill>
        <p:spPr>
          <a:xfrm>
            <a:off x="1032596" y="3338326"/>
            <a:ext cx="1710604" cy="2118638"/>
          </a:xfrm>
          <a:prstGeom prst="rect">
            <a:avLst/>
          </a:prstGeom>
        </p:spPr>
      </p:pic>
      <p:sp>
        <p:nvSpPr>
          <p:cNvPr id="9" name="ZoneTexte 8">
            <a:extLst>
              <a:ext uri="{FF2B5EF4-FFF2-40B4-BE49-F238E27FC236}">
                <a16:creationId xmlns:a16="http://schemas.microsoft.com/office/drawing/2014/main" id="{BA064CC7-E9E6-F760-6326-C5E01FFBBBD0}"/>
              </a:ext>
            </a:extLst>
          </p:cNvPr>
          <p:cNvSpPr txBox="1"/>
          <p:nvPr/>
        </p:nvSpPr>
        <p:spPr>
          <a:xfrm>
            <a:off x="4364182" y="2923309"/>
            <a:ext cx="4807527" cy="923330"/>
          </a:xfrm>
          <a:prstGeom prst="rect">
            <a:avLst/>
          </a:prstGeom>
          <a:noFill/>
        </p:spPr>
        <p:txBody>
          <a:bodyPr wrap="square" rtlCol="0">
            <a:spAutoFit/>
          </a:bodyPr>
          <a:lstStyle/>
          <a:p>
            <a:pPr marL="285750" indent="-285750">
              <a:buFont typeface="Arial" panose="020B0604020202020204" pitchFamily="34" charset="0"/>
              <a:buChar char="•"/>
            </a:pPr>
            <a:r>
              <a:rPr lang="en-GB" b="1" dirty="0"/>
              <a:t>Using the command Distinct in the query means that it will only show unique values in the launch site column from table SpaceX</a:t>
            </a:r>
            <a:endParaRPr lang="fr-DZ" b="1"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r>
              <a:rPr lang="en-US" sz="2200" dirty="0">
                <a:solidFill>
                  <a:schemeClr val="accent3">
                    <a:lumMod val="25000"/>
                  </a:schemeClr>
                </a:solidFill>
                <a:latin typeface="Abadi" panose="020B0604020104020204" pitchFamily="34" charset="0"/>
              </a:rPr>
              <a:t>Result: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Using the command LIMIT 5 shows only the first results that respect the condition</a:t>
            </a:r>
            <a:endParaRPr lang="en-US" sz="20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a:extLst>
              <a:ext uri="{FF2B5EF4-FFF2-40B4-BE49-F238E27FC236}">
                <a16:creationId xmlns:a16="http://schemas.microsoft.com/office/drawing/2014/main" id="{10AFCE49-3AB6-EA51-7005-8EF71D3117E9}"/>
              </a:ext>
            </a:extLst>
          </p:cNvPr>
          <p:cNvPicPr>
            <a:picLocks noChangeAspect="1"/>
          </p:cNvPicPr>
          <p:nvPr/>
        </p:nvPicPr>
        <p:blipFill>
          <a:blip r:embed="rId3"/>
          <a:stretch>
            <a:fillRect/>
          </a:stretch>
        </p:blipFill>
        <p:spPr>
          <a:xfrm>
            <a:off x="2020598" y="1839046"/>
            <a:ext cx="6694598" cy="571645"/>
          </a:xfrm>
          <a:prstGeom prst="rect">
            <a:avLst/>
          </a:prstGeom>
        </p:spPr>
      </p:pic>
      <p:pic>
        <p:nvPicPr>
          <p:cNvPr id="8" name="Image 7">
            <a:extLst>
              <a:ext uri="{FF2B5EF4-FFF2-40B4-BE49-F238E27FC236}">
                <a16:creationId xmlns:a16="http://schemas.microsoft.com/office/drawing/2014/main" id="{7080C016-0312-FD38-380A-79E236D78028}"/>
              </a:ext>
            </a:extLst>
          </p:cNvPr>
          <p:cNvPicPr>
            <a:picLocks noChangeAspect="1"/>
          </p:cNvPicPr>
          <p:nvPr/>
        </p:nvPicPr>
        <p:blipFill>
          <a:blip r:embed="rId4"/>
          <a:stretch>
            <a:fillRect/>
          </a:stretch>
        </p:blipFill>
        <p:spPr>
          <a:xfrm>
            <a:off x="916998" y="3380509"/>
            <a:ext cx="8667750" cy="16002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Using the function SUM return the total in the column </a:t>
            </a:r>
            <a:r>
              <a:rPr lang="en-US" sz="2200" b="1"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 5">
            <a:extLst>
              <a:ext uri="{FF2B5EF4-FFF2-40B4-BE49-F238E27FC236}">
                <a16:creationId xmlns:a16="http://schemas.microsoft.com/office/drawing/2014/main" id="{65F72558-B6CC-4E88-7786-C0BEDDB16CAF}"/>
              </a:ext>
            </a:extLst>
          </p:cNvPr>
          <p:cNvPicPr>
            <a:picLocks noChangeAspect="1"/>
          </p:cNvPicPr>
          <p:nvPr/>
        </p:nvPicPr>
        <p:blipFill>
          <a:blip r:embed="rId3"/>
          <a:stretch>
            <a:fillRect/>
          </a:stretch>
        </p:blipFill>
        <p:spPr>
          <a:xfrm>
            <a:off x="1956588" y="1753032"/>
            <a:ext cx="8278823" cy="654340"/>
          </a:xfrm>
          <a:prstGeom prst="rect">
            <a:avLst/>
          </a:prstGeom>
        </p:spPr>
      </p:pic>
      <p:pic>
        <p:nvPicPr>
          <p:cNvPr id="8" name="Image 7">
            <a:extLst>
              <a:ext uri="{FF2B5EF4-FFF2-40B4-BE49-F238E27FC236}">
                <a16:creationId xmlns:a16="http://schemas.microsoft.com/office/drawing/2014/main" id="{6FA6EA31-5C87-BD89-1CD1-54E8C61B2994}"/>
              </a:ext>
            </a:extLst>
          </p:cNvPr>
          <p:cNvPicPr>
            <a:picLocks noChangeAspect="1"/>
          </p:cNvPicPr>
          <p:nvPr/>
        </p:nvPicPr>
        <p:blipFill>
          <a:blip r:embed="rId4"/>
          <a:stretch>
            <a:fillRect/>
          </a:stretch>
        </p:blipFill>
        <p:spPr>
          <a:xfrm>
            <a:off x="2078182" y="2876550"/>
            <a:ext cx="1219200" cy="11049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function AVG returns the average of the column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 and the command where filters the data to perform the calculation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 5">
            <a:extLst>
              <a:ext uri="{FF2B5EF4-FFF2-40B4-BE49-F238E27FC236}">
                <a16:creationId xmlns:a16="http://schemas.microsoft.com/office/drawing/2014/main" id="{B45584BB-6CD8-DF7B-BFBF-18CF0298B538}"/>
              </a:ext>
            </a:extLst>
          </p:cNvPr>
          <p:cNvPicPr>
            <a:picLocks noChangeAspect="1"/>
          </p:cNvPicPr>
          <p:nvPr/>
        </p:nvPicPr>
        <p:blipFill>
          <a:blip r:embed="rId3"/>
          <a:stretch>
            <a:fillRect/>
          </a:stretch>
        </p:blipFill>
        <p:spPr>
          <a:xfrm>
            <a:off x="1985660" y="1699780"/>
            <a:ext cx="9001126" cy="835602"/>
          </a:xfrm>
          <a:prstGeom prst="rect">
            <a:avLst/>
          </a:prstGeom>
        </p:spPr>
      </p:pic>
      <p:pic>
        <p:nvPicPr>
          <p:cNvPr id="8" name="Image 7">
            <a:extLst>
              <a:ext uri="{FF2B5EF4-FFF2-40B4-BE49-F238E27FC236}">
                <a16:creationId xmlns:a16="http://schemas.microsoft.com/office/drawing/2014/main" id="{1D15AAF2-5FC6-6557-AA46-B8F436F8319F}"/>
              </a:ext>
            </a:extLst>
          </p:cNvPr>
          <p:cNvPicPr>
            <a:picLocks noChangeAspect="1"/>
          </p:cNvPicPr>
          <p:nvPr/>
        </p:nvPicPr>
        <p:blipFill>
          <a:blip r:embed="rId4"/>
          <a:stretch>
            <a:fillRect/>
          </a:stretch>
        </p:blipFill>
        <p:spPr>
          <a:xfrm>
            <a:off x="1985660" y="3147463"/>
            <a:ext cx="1105005" cy="83560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function MIN returns the minimum date and the where clause filters the data we perform on the calculation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 5">
            <a:extLst>
              <a:ext uri="{FF2B5EF4-FFF2-40B4-BE49-F238E27FC236}">
                <a16:creationId xmlns:a16="http://schemas.microsoft.com/office/drawing/2014/main" id="{D1F50CDF-2B7C-ECEE-BA67-7DD0E2515731}"/>
              </a:ext>
            </a:extLst>
          </p:cNvPr>
          <p:cNvPicPr>
            <a:picLocks noChangeAspect="1"/>
          </p:cNvPicPr>
          <p:nvPr/>
        </p:nvPicPr>
        <p:blipFill>
          <a:blip r:embed="rId3"/>
          <a:stretch>
            <a:fillRect/>
          </a:stretch>
        </p:blipFill>
        <p:spPr>
          <a:xfrm>
            <a:off x="2014234" y="1575377"/>
            <a:ext cx="8972551" cy="780184"/>
          </a:xfrm>
          <a:prstGeom prst="rect">
            <a:avLst/>
          </a:prstGeom>
        </p:spPr>
      </p:pic>
      <p:pic>
        <p:nvPicPr>
          <p:cNvPr id="8" name="Image 7">
            <a:extLst>
              <a:ext uri="{FF2B5EF4-FFF2-40B4-BE49-F238E27FC236}">
                <a16:creationId xmlns:a16="http://schemas.microsoft.com/office/drawing/2014/main" id="{7D6D7D13-2FA8-6BD6-A8DA-7ACFCB3861B7}"/>
              </a:ext>
            </a:extLst>
          </p:cNvPr>
          <p:cNvPicPr>
            <a:picLocks noChangeAspect="1"/>
          </p:cNvPicPr>
          <p:nvPr/>
        </p:nvPicPr>
        <p:blipFill>
          <a:blip r:embed="rId4"/>
          <a:stretch>
            <a:fillRect/>
          </a:stretch>
        </p:blipFill>
        <p:spPr>
          <a:xfrm>
            <a:off x="2014234" y="2705136"/>
            <a:ext cx="1685059" cy="9524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latin typeface="Arial Black" panose="020B0A04020102020204" pitchFamily="34" charset="0"/>
              </a:rPr>
              <a:t>Selecting only Booster Version </a:t>
            </a:r>
            <a:r>
              <a:rPr lang="en-US" sz="1800" i="0" dirty="0">
                <a:effectLst/>
                <a:latin typeface="Arial Black" panose="020B0A04020102020204" pitchFamily="34" charset="0"/>
              </a:rPr>
              <a:t>which have success in drone ship and have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 2">
            <a:extLst>
              <a:ext uri="{FF2B5EF4-FFF2-40B4-BE49-F238E27FC236}">
                <a16:creationId xmlns:a16="http://schemas.microsoft.com/office/drawing/2014/main" id="{446057DF-00AE-64D7-9618-3388C6973594}"/>
              </a:ext>
            </a:extLst>
          </p:cNvPr>
          <p:cNvPicPr>
            <a:picLocks noChangeAspect="1"/>
          </p:cNvPicPr>
          <p:nvPr/>
        </p:nvPicPr>
        <p:blipFill>
          <a:blip r:embed="rId3"/>
          <a:stretch>
            <a:fillRect/>
          </a:stretch>
        </p:blipFill>
        <p:spPr>
          <a:xfrm>
            <a:off x="2046361" y="1625662"/>
            <a:ext cx="9239250" cy="706582"/>
          </a:xfrm>
          <a:prstGeom prst="rect">
            <a:avLst/>
          </a:prstGeom>
        </p:spPr>
      </p:pic>
      <p:pic>
        <p:nvPicPr>
          <p:cNvPr id="7" name="Image 6">
            <a:extLst>
              <a:ext uri="{FF2B5EF4-FFF2-40B4-BE49-F238E27FC236}">
                <a16:creationId xmlns:a16="http://schemas.microsoft.com/office/drawing/2014/main" id="{F9964284-C35F-4AD6-9AD8-BA7E8689B1DC}"/>
              </a:ext>
            </a:extLst>
          </p:cNvPr>
          <p:cNvPicPr>
            <a:picLocks noChangeAspect="1"/>
          </p:cNvPicPr>
          <p:nvPr/>
        </p:nvPicPr>
        <p:blipFill>
          <a:blip r:embed="rId4"/>
          <a:stretch>
            <a:fillRect/>
          </a:stretch>
        </p:blipFill>
        <p:spPr>
          <a:xfrm>
            <a:off x="2158711" y="2870207"/>
            <a:ext cx="1609725" cy="197685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27183"/>
            <a:ext cx="10230498" cy="489216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methodologies</a:t>
            </a:r>
          </a:p>
          <a:p>
            <a:pPr marL="606425" indent="-342900">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Data collection</a:t>
            </a:r>
          </a:p>
          <a:p>
            <a:pPr marL="606425" indent="-342900">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Data wrangling</a:t>
            </a:r>
          </a:p>
          <a:p>
            <a:pPr marL="606425" indent="-342900">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EDA with data Visualization</a:t>
            </a:r>
          </a:p>
          <a:p>
            <a:pPr marL="606425" indent="-342900">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EDA with SQL</a:t>
            </a:r>
          </a:p>
          <a:p>
            <a:pPr marL="606425" indent="-342900">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Building interactive map with folium</a:t>
            </a:r>
          </a:p>
          <a:p>
            <a:pPr marL="606425" indent="-342900">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marL="606425" indent="-342900">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1800" dirty="0">
                <a:solidFill>
                  <a:schemeClr val="accent3">
                    <a:lumMod val="25000"/>
                  </a:schemeClr>
                </a:solidFill>
                <a:latin typeface="Abadi" panose="020B0604020104020204" pitchFamily="34" charset="0"/>
              </a:rPr>
              <a:t>Summary of all results</a:t>
            </a:r>
          </a:p>
          <a:p>
            <a:pPr indent="395288">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EDA with result</a:t>
            </a:r>
          </a:p>
          <a:p>
            <a:pPr indent="395288">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Interactive analysis demo</a:t>
            </a:r>
          </a:p>
          <a:p>
            <a:pPr indent="395288">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Predictive analysis</a:t>
            </a:r>
            <a:endParaRPr lang="en-US" sz="18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function count(*) returns the total value count in the column and where clause filters the data which to perform calculation on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 5">
            <a:extLst>
              <a:ext uri="{FF2B5EF4-FFF2-40B4-BE49-F238E27FC236}">
                <a16:creationId xmlns:a16="http://schemas.microsoft.com/office/drawing/2014/main" id="{E74C07D2-85B1-CD67-397D-826164D84B35}"/>
              </a:ext>
            </a:extLst>
          </p:cNvPr>
          <p:cNvPicPr>
            <a:picLocks noChangeAspect="1"/>
          </p:cNvPicPr>
          <p:nvPr/>
        </p:nvPicPr>
        <p:blipFill>
          <a:blip r:embed="rId3"/>
          <a:stretch>
            <a:fillRect/>
          </a:stretch>
        </p:blipFill>
        <p:spPr>
          <a:xfrm>
            <a:off x="2100479" y="1825625"/>
            <a:ext cx="9185132" cy="549049"/>
          </a:xfrm>
          <a:prstGeom prst="rect">
            <a:avLst/>
          </a:prstGeom>
        </p:spPr>
      </p:pic>
      <p:pic>
        <p:nvPicPr>
          <p:cNvPr id="8" name="Image 7">
            <a:extLst>
              <a:ext uri="{FF2B5EF4-FFF2-40B4-BE49-F238E27FC236}">
                <a16:creationId xmlns:a16="http://schemas.microsoft.com/office/drawing/2014/main" id="{3C6BA9CD-21AF-45DF-70A7-6E54F351A157}"/>
              </a:ext>
            </a:extLst>
          </p:cNvPr>
          <p:cNvPicPr>
            <a:picLocks noChangeAspect="1"/>
          </p:cNvPicPr>
          <p:nvPr/>
        </p:nvPicPr>
        <p:blipFill>
          <a:blip r:embed="rId4"/>
          <a:stretch>
            <a:fillRect/>
          </a:stretch>
        </p:blipFill>
        <p:spPr>
          <a:xfrm>
            <a:off x="2100479" y="2940194"/>
            <a:ext cx="1190625" cy="121115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7">
              <a:lnSpc>
                <a:spcPct val="100000"/>
              </a:lnSpc>
              <a:spcBef>
                <a:spcPts val="1400"/>
              </a:spcBef>
            </a:pPr>
            <a:r>
              <a:rPr lang="en-GB" sz="1600" b="1" dirty="0"/>
              <a:t>Using the command Distinct in the query means that it will only show unique values in the launch site column from table SpaceX</a:t>
            </a:r>
            <a:r>
              <a:rPr lang="en-US" sz="1600" b="1" dirty="0"/>
              <a:t>TBL and where clause filters the data which to perform calculation on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CB688F8C-33E4-C1F3-AA4A-44C5AF5F8006}"/>
              </a:ext>
            </a:extLst>
          </p:cNvPr>
          <p:cNvPicPr>
            <a:picLocks noChangeAspect="1"/>
          </p:cNvPicPr>
          <p:nvPr/>
        </p:nvPicPr>
        <p:blipFill>
          <a:blip r:embed="rId3"/>
          <a:stretch>
            <a:fillRect/>
          </a:stretch>
        </p:blipFill>
        <p:spPr>
          <a:xfrm>
            <a:off x="2100262" y="1718396"/>
            <a:ext cx="7991475" cy="678440"/>
          </a:xfrm>
          <a:prstGeom prst="rect">
            <a:avLst/>
          </a:prstGeom>
        </p:spPr>
      </p:pic>
      <p:pic>
        <p:nvPicPr>
          <p:cNvPr id="8" name="Image 7">
            <a:extLst>
              <a:ext uri="{FF2B5EF4-FFF2-40B4-BE49-F238E27FC236}">
                <a16:creationId xmlns:a16="http://schemas.microsoft.com/office/drawing/2014/main" id="{F0638BE5-1A5C-6DB0-EEAC-5BD8B13221A3}"/>
              </a:ext>
            </a:extLst>
          </p:cNvPr>
          <p:cNvPicPr>
            <a:picLocks noChangeAspect="1"/>
          </p:cNvPicPr>
          <p:nvPr/>
        </p:nvPicPr>
        <p:blipFill>
          <a:blip r:embed="rId4"/>
          <a:stretch>
            <a:fillRect/>
          </a:stretch>
        </p:blipFill>
        <p:spPr>
          <a:xfrm>
            <a:off x="2100261" y="2827654"/>
            <a:ext cx="1529629" cy="33909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Query:</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Result: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a:extLst>
              <a:ext uri="{FF2B5EF4-FFF2-40B4-BE49-F238E27FC236}">
                <a16:creationId xmlns:a16="http://schemas.microsoft.com/office/drawing/2014/main" id="{3E705263-FB6C-2074-54A7-7417AB64CF18}"/>
              </a:ext>
            </a:extLst>
          </p:cNvPr>
          <p:cNvPicPr>
            <a:picLocks noChangeAspect="1"/>
          </p:cNvPicPr>
          <p:nvPr/>
        </p:nvPicPr>
        <p:blipFill>
          <a:blip r:embed="rId3"/>
          <a:stretch>
            <a:fillRect/>
          </a:stretch>
        </p:blipFill>
        <p:spPr>
          <a:xfrm>
            <a:off x="1947862" y="1814512"/>
            <a:ext cx="7597920" cy="1264455"/>
          </a:xfrm>
          <a:prstGeom prst="rect">
            <a:avLst/>
          </a:prstGeom>
        </p:spPr>
      </p:pic>
      <p:pic>
        <p:nvPicPr>
          <p:cNvPr id="8" name="Image 7">
            <a:extLst>
              <a:ext uri="{FF2B5EF4-FFF2-40B4-BE49-F238E27FC236}">
                <a16:creationId xmlns:a16="http://schemas.microsoft.com/office/drawing/2014/main" id="{6FF551F6-153B-A72E-A525-0BC15995954B}"/>
              </a:ext>
            </a:extLst>
          </p:cNvPr>
          <p:cNvPicPr>
            <a:picLocks noChangeAspect="1"/>
          </p:cNvPicPr>
          <p:nvPr/>
        </p:nvPicPr>
        <p:blipFill>
          <a:blip r:embed="rId4"/>
          <a:stretch>
            <a:fillRect/>
          </a:stretch>
        </p:blipFill>
        <p:spPr>
          <a:xfrm>
            <a:off x="1870147" y="3426367"/>
            <a:ext cx="5708289" cy="11500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lvl="5">
              <a:lnSpc>
                <a:spcPct val="100000"/>
              </a:lnSpc>
              <a:spcBef>
                <a:spcPts val="1400"/>
              </a:spcBef>
            </a:pPr>
            <a:r>
              <a:rPr lang="en-US" dirty="0">
                <a:solidFill>
                  <a:schemeClr val="accent3">
                    <a:lumMod val="25000"/>
                  </a:schemeClr>
                </a:solidFill>
                <a:latin typeface="Abadi" panose="020B0604020104020204" pitchFamily="34" charset="0"/>
              </a:rPr>
              <a:t>Function Count returns records in the column </a:t>
            </a:r>
            <a:r>
              <a:rPr lang="en-US" dirty="0" err="1">
                <a:solidFill>
                  <a:schemeClr val="accent3">
                    <a:lumMod val="25000"/>
                  </a:schemeClr>
                </a:solidFill>
                <a:latin typeface="Abadi" panose="020B0604020104020204" pitchFamily="34" charset="0"/>
              </a:rPr>
              <a:t>SpaceXTBL</a:t>
            </a:r>
            <a:r>
              <a:rPr lang="en-US" dirty="0">
                <a:solidFill>
                  <a:schemeClr val="accent3">
                    <a:lumMod val="25000"/>
                  </a:schemeClr>
                </a:solidFill>
                <a:latin typeface="Abadi" panose="020B0604020104020204" pitchFamily="34" charset="0"/>
              </a:rPr>
              <a:t> </a:t>
            </a:r>
            <a:r>
              <a:rPr lang="en-US" sz="1800" kern="1200" dirty="0">
                <a:solidFill>
                  <a:srgbClr val="292929"/>
                </a:solidFill>
                <a:effectLst/>
                <a:latin typeface="Abadi" panose="020B0604020104020204" pitchFamily="34" charset="0"/>
                <a:ea typeface="+mn-ea"/>
                <a:cs typeface="+mn-cs"/>
              </a:rPr>
              <a:t>and where clause filters the data which to perform calculation on, Group By puts the list in order set to a certain condition, DESC means its arranging the dataset into descending order</a:t>
            </a:r>
            <a:r>
              <a:rPr lang="en-US" sz="1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 5">
            <a:extLst>
              <a:ext uri="{FF2B5EF4-FFF2-40B4-BE49-F238E27FC236}">
                <a16:creationId xmlns:a16="http://schemas.microsoft.com/office/drawing/2014/main" id="{10C2A808-2164-9FC8-58F7-EF2F7A56DFFB}"/>
              </a:ext>
            </a:extLst>
          </p:cNvPr>
          <p:cNvPicPr>
            <a:picLocks noChangeAspect="1"/>
          </p:cNvPicPr>
          <p:nvPr/>
        </p:nvPicPr>
        <p:blipFill>
          <a:blip r:embed="rId3"/>
          <a:stretch>
            <a:fillRect/>
          </a:stretch>
        </p:blipFill>
        <p:spPr>
          <a:xfrm>
            <a:off x="1970217" y="1825625"/>
            <a:ext cx="8545382" cy="1231323"/>
          </a:xfrm>
          <a:prstGeom prst="rect">
            <a:avLst/>
          </a:prstGeom>
        </p:spPr>
      </p:pic>
      <p:pic>
        <p:nvPicPr>
          <p:cNvPr id="8" name="Image 7">
            <a:extLst>
              <a:ext uri="{FF2B5EF4-FFF2-40B4-BE49-F238E27FC236}">
                <a16:creationId xmlns:a16="http://schemas.microsoft.com/office/drawing/2014/main" id="{14CFF623-8AD1-8431-ADBC-B56CFB4CAA9A}"/>
              </a:ext>
            </a:extLst>
          </p:cNvPr>
          <p:cNvPicPr>
            <a:picLocks noChangeAspect="1"/>
          </p:cNvPicPr>
          <p:nvPr/>
        </p:nvPicPr>
        <p:blipFill>
          <a:blip r:embed="rId4"/>
          <a:stretch>
            <a:fillRect/>
          </a:stretch>
        </p:blipFill>
        <p:spPr>
          <a:xfrm>
            <a:off x="843612" y="3317754"/>
            <a:ext cx="1737446" cy="285920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Espace réservé du contenu 5">
            <a:extLst>
              <a:ext uri="{FF2B5EF4-FFF2-40B4-BE49-F238E27FC236}">
                <a16:creationId xmlns:a16="http://schemas.microsoft.com/office/drawing/2014/main" id="{1C3739EB-149C-077B-3475-578CE4D671C0}"/>
              </a:ext>
            </a:extLst>
          </p:cNvPr>
          <p:cNvPicPr>
            <a:picLocks noGrp="1" noChangeAspect="1"/>
          </p:cNvPicPr>
          <p:nvPr>
            <p:ph idx="4294967295"/>
          </p:nvPr>
        </p:nvPicPr>
        <p:blipFill>
          <a:blip r:embed="rId3"/>
          <a:stretch>
            <a:fillRect/>
          </a:stretch>
        </p:blipFill>
        <p:spPr>
          <a:xfrm>
            <a:off x="963973" y="1380967"/>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launches sites- success and failures</a:t>
            </a:r>
          </a:p>
        </p:txBody>
      </p:sp>
      <p:sp>
        <p:nvSpPr>
          <p:cNvPr id="7" name="ZoneTexte 6">
            <a:extLst>
              <a:ext uri="{FF2B5EF4-FFF2-40B4-BE49-F238E27FC236}">
                <a16:creationId xmlns:a16="http://schemas.microsoft.com/office/drawing/2014/main" id="{1B3774CF-4E60-ED00-4998-B5F582A8373D}"/>
              </a:ext>
            </a:extLst>
          </p:cNvPr>
          <p:cNvSpPr txBox="1"/>
          <p:nvPr/>
        </p:nvSpPr>
        <p:spPr>
          <a:xfrm>
            <a:off x="963973" y="5902036"/>
            <a:ext cx="8983591" cy="369332"/>
          </a:xfrm>
          <a:prstGeom prst="rect">
            <a:avLst/>
          </a:prstGeom>
          <a:noFill/>
        </p:spPr>
        <p:txBody>
          <a:bodyPr wrap="square" rtlCol="0">
            <a:spAutoFit/>
          </a:bodyPr>
          <a:lstStyle/>
          <a:p>
            <a:r>
              <a:rPr lang="en-GB" dirty="0"/>
              <a:t>We can notice that the </a:t>
            </a:r>
            <a:r>
              <a:rPr lang="en-GB" dirty="0" err="1"/>
              <a:t>spaceX</a:t>
            </a:r>
            <a:r>
              <a:rPr lang="en-GB" dirty="0"/>
              <a:t> launches are situated in eastern and western coasts ( CA-FL)</a:t>
            </a:r>
            <a:endParaRPr lang="fr-DZ"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Espace réservé du contenu 3">
            <a:extLst>
              <a:ext uri="{FF2B5EF4-FFF2-40B4-BE49-F238E27FC236}">
                <a16:creationId xmlns:a16="http://schemas.microsoft.com/office/drawing/2014/main" id="{80E2725E-2289-4C58-5D69-5C8FA68FAC32}"/>
              </a:ext>
            </a:extLst>
          </p:cNvPr>
          <p:cNvPicPr>
            <a:picLocks noGrp="1" noChangeAspect="1"/>
          </p:cNvPicPr>
          <p:nvPr>
            <p:ph idx="4294967295"/>
          </p:nvPr>
        </p:nvPicPr>
        <p:blipFill>
          <a:blip r:embed="rId3"/>
          <a:stretch>
            <a:fillRect/>
          </a:stretch>
        </p:blipFill>
        <p:spPr>
          <a:xfrm>
            <a:off x="2604655" y="1641895"/>
            <a:ext cx="5985163" cy="158621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Colored Labeled markers-Florida</a:t>
            </a:r>
          </a:p>
        </p:txBody>
      </p:sp>
      <p:pic>
        <p:nvPicPr>
          <p:cNvPr id="9" name="Image 8">
            <a:extLst>
              <a:ext uri="{FF2B5EF4-FFF2-40B4-BE49-F238E27FC236}">
                <a16:creationId xmlns:a16="http://schemas.microsoft.com/office/drawing/2014/main" id="{5419D046-0D69-B465-7B3B-381311A7ACAF}"/>
              </a:ext>
            </a:extLst>
          </p:cNvPr>
          <p:cNvPicPr>
            <a:picLocks noChangeAspect="1"/>
          </p:cNvPicPr>
          <p:nvPr/>
        </p:nvPicPr>
        <p:blipFill>
          <a:blip r:embed="rId4"/>
          <a:stretch>
            <a:fillRect/>
          </a:stretch>
        </p:blipFill>
        <p:spPr>
          <a:xfrm>
            <a:off x="604065" y="3678711"/>
            <a:ext cx="2554510" cy="2503420"/>
          </a:xfrm>
          <a:prstGeom prst="rect">
            <a:avLst/>
          </a:prstGeom>
        </p:spPr>
      </p:pic>
      <p:sp>
        <p:nvSpPr>
          <p:cNvPr id="6" name="Flèche : droite 5">
            <a:extLst>
              <a:ext uri="{FF2B5EF4-FFF2-40B4-BE49-F238E27FC236}">
                <a16:creationId xmlns:a16="http://schemas.microsoft.com/office/drawing/2014/main" id="{772F3A8A-F12F-2358-751B-735D3926177D}"/>
              </a:ext>
            </a:extLst>
          </p:cNvPr>
          <p:cNvSpPr/>
          <p:nvPr/>
        </p:nvSpPr>
        <p:spPr>
          <a:xfrm rot="6071231">
            <a:off x="2551285" y="3156775"/>
            <a:ext cx="1341850"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12" name="Image 11">
            <a:extLst>
              <a:ext uri="{FF2B5EF4-FFF2-40B4-BE49-F238E27FC236}">
                <a16:creationId xmlns:a16="http://schemas.microsoft.com/office/drawing/2014/main" id="{C7208D16-BE35-3F7E-90E0-927A6E7621EE}"/>
              </a:ext>
            </a:extLst>
          </p:cNvPr>
          <p:cNvPicPr>
            <a:picLocks noChangeAspect="1"/>
          </p:cNvPicPr>
          <p:nvPr/>
        </p:nvPicPr>
        <p:blipFill>
          <a:blip r:embed="rId5"/>
          <a:stretch>
            <a:fillRect/>
          </a:stretch>
        </p:blipFill>
        <p:spPr>
          <a:xfrm>
            <a:off x="4265916" y="3852346"/>
            <a:ext cx="3148878" cy="2467004"/>
          </a:xfrm>
          <a:prstGeom prst="rect">
            <a:avLst/>
          </a:prstGeom>
        </p:spPr>
      </p:pic>
      <p:sp>
        <p:nvSpPr>
          <p:cNvPr id="10" name="Flèche : droite 9">
            <a:extLst>
              <a:ext uri="{FF2B5EF4-FFF2-40B4-BE49-F238E27FC236}">
                <a16:creationId xmlns:a16="http://schemas.microsoft.com/office/drawing/2014/main" id="{226F1344-DB8E-BDC8-9C33-3ABABF16EB7A}"/>
              </a:ext>
            </a:extLst>
          </p:cNvPr>
          <p:cNvSpPr/>
          <p:nvPr/>
        </p:nvSpPr>
        <p:spPr>
          <a:xfrm rot="7408294">
            <a:off x="6347424" y="3516996"/>
            <a:ext cx="1341850"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15" name="ZoneTexte 14">
            <a:extLst>
              <a:ext uri="{FF2B5EF4-FFF2-40B4-BE49-F238E27FC236}">
                <a16:creationId xmlns:a16="http://schemas.microsoft.com/office/drawing/2014/main" id="{CA6FD894-BA52-A6FD-043E-935FB1D73CFD}"/>
              </a:ext>
            </a:extLst>
          </p:cNvPr>
          <p:cNvSpPr txBox="1"/>
          <p:nvPr/>
        </p:nvSpPr>
        <p:spPr>
          <a:xfrm>
            <a:off x="7966364" y="3678711"/>
            <a:ext cx="2258291" cy="1200329"/>
          </a:xfrm>
          <a:prstGeom prst="rect">
            <a:avLst/>
          </a:prstGeom>
          <a:noFill/>
        </p:spPr>
        <p:txBody>
          <a:bodyPr wrap="square" rtlCol="0">
            <a:spAutoFit/>
          </a:bodyPr>
          <a:lstStyle/>
          <a:p>
            <a:r>
              <a:rPr lang="en-GB" dirty="0"/>
              <a:t>Green marks shows successful launches where the red ones show the failures</a:t>
            </a:r>
            <a:endParaRPr lang="fr-DZ"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Espace réservé du contenu 3">
            <a:extLst>
              <a:ext uri="{FF2B5EF4-FFF2-40B4-BE49-F238E27FC236}">
                <a16:creationId xmlns:a16="http://schemas.microsoft.com/office/drawing/2014/main" id="{1AED2BCD-9B14-7FD6-08D9-3B9A98D273BA}"/>
              </a:ext>
            </a:extLst>
          </p:cNvPr>
          <p:cNvPicPr>
            <a:picLocks noGrp="1" noChangeAspect="1"/>
          </p:cNvPicPr>
          <p:nvPr>
            <p:ph idx="4294967295"/>
          </p:nvPr>
        </p:nvPicPr>
        <p:blipFill>
          <a:blip r:embed="rId3"/>
          <a:stretch>
            <a:fillRect/>
          </a:stretch>
        </p:blipFill>
        <p:spPr>
          <a:xfrm>
            <a:off x="770009" y="1690688"/>
            <a:ext cx="10798535"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 launch site to its proximities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Espace réservé du contenu 3">
            <a:extLst>
              <a:ext uri="{FF2B5EF4-FFF2-40B4-BE49-F238E27FC236}">
                <a16:creationId xmlns:a16="http://schemas.microsoft.com/office/drawing/2014/main" id="{75A9A7C9-F3FF-DDF5-4BC1-CF21A86D5A82}"/>
              </a:ext>
            </a:extLst>
          </p:cNvPr>
          <p:cNvPicPr>
            <a:picLocks noGrp="1" noChangeAspect="1"/>
          </p:cNvPicPr>
          <p:nvPr>
            <p:ph idx="4294967295"/>
          </p:nvPr>
        </p:nvPicPr>
        <p:blipFill>
          <a:blip r:embed="rId3"/>
          <a:stretch>
            <a:fillRect/>
          </a:stretch>
        </p:blipFill>
        <p:spPr>
          <a:xfrm>
            <a:off x="770011" y="1380967"/>
            <a:ext cx="5325989"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launches or all sites</a:t>
            </a:r>
          </a:p>
        </p:txBody>
      </p:sp>
      <p:pic>
        <p:nvPicPr>
          <p:cNvPr id="7" name="Image 6">
            <a:extLst>
              <a:ext uri="{FF2B5EF4-FFF2-40B4-BE49-F238E27FC236}">
                <a16:creationId xmlns:a16="http://schemas.microsoft.com/office/drawing/2014/main" id="{6D365389-5112-735F-A6B7-33C4E713547C}"/>
              </a:ext>
            </a:extLst>
          </p:cNvPr>
          <p:cNvPicPr>
            <a:picLocks noChangeAspect="1"/>
          </p:cNvPicPr>
          <p:nvPr/>
        </p:nvPicPr>
        <p:blipFill>
          <a:blip r:embed="rId4"/>
          <a:stretch>
            <a:fillRect/>
          </a:stretch>
        </p:blipFill>
        <p:spPr>
          <a:xfrm>
            <a:off x="4918363" y="1418548"/>
            <a:ext cx="1109447" cy="848401"/>
          </a:xfrm>
          <a:prstGeom prst="rect">
            <a:avLst/>
          </a:prstGeom>
        </p:spPr>
      </p:pic>
      <p:sp>
        <p:nvSpPr>
          <p:cNvPr id="9" name="ZoneTexte 8">
            <a:extLst>
              <a:ext uri="{FF2B5EF4-FFF2-40B4-BE49-F238E27FC236}">
                <a16:creationId xmlns:a16="http://schemas.microsoft.com/office/drawing/2014/main" id="{611B8A82-5EA5-D72B-8DD2-6AD8FD5B8506}"/>
              </a:ext>
            </a:extLst>
          </p:cNvPr>
          <p:cNvSpPr txBox="1"/>
          <p:nvPr/>
        </p:nvSpPr>
        <p:spPr>
          <a:xfrm>
            <a:off x="6608618" y="1551709"/>
            <a:ext cx="3851564" cy="1015663"/>
          </a:xfrm>
          <a:prstGeom prst="rect">
            <a:avLst/>
          </a:prstGeom>
          <a:noFill/>
        </p:spPr>
        <p:txBody>
          <a:bodyPr wrap="square" rtlCol="0">
            <a:spAutoFit/>
          </a:bodyPr>
          <a:lstStyle/>
          <a:p>
            <a:r>
              <a:rPr lang="en-GB" sz="2000" b="1" dirty="0"/>
              <a:t>We notice that the KSC LC 39A had the most successful launches from all sites</a:t>
            </a:r>
            <a:endParaRPr lang="fr-DZ" sz="2000" b="1"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385330"/>
            <a:ext cx="10629905" cy="4752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b="1" i="1" dirty="0">
                <a:solidFill>
                  <a:schemeClr val="accent3">
                    <a:lumMod val="25000"/>
                  </a:schemeClr>
                </a:solidFill>
                <a:latin typeface="Abadi" panose="020B0604020104020204" pitchFamily="34" charset="0"/>
              </a:rPr>
              <a:t>Project background and context: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We’re setting a predictive study about Falcon9 first stage if it will land successfully, SpaceX recommended Falcon9 rockets launch on its site with only 62M $ cost, while other sites cost up to 165M $ each, much of the saving is that SpaceX can reuse the first stage, So if we can prove the success of first stage landing, we can determine the cost of a launch, The final information can reused if an alternate company wants to bid against SpaceX for a rocket launch</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400" b="1" i="1" dirty="0">
                <a:solidFill>
                  <a:schemeClr val="accent3">
                    <a:lumMod val="25000"/>
                  </a:schemeClr>
                </a:solidFill>
                <a:latin typeface="Abadi" panose="020B0604020104020204" pitchFamily="34" charset="0"/>
              </a:rPr>
              <a:t>Problems you want to find answers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main task in this project is to find using all the data science techniques if the first stage of SpaceX Falcon 9 rocket will land successfully by analyzing all the features and finding patterns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site CCAFS LC 40</a:t>
            </a:r>
          </a:p>
        </p:txBody>
      </p:sp>
      <p:pic>
        <p:nvPicPr>
          <p:cNvPr id="4" name="Image 3">
            <a:extLst>
              <a:ext uri="{FF2B5EF4-FFF2-40B4-BE49-F238E27FC236}">
                <a16:creationId xmlns:a16="http://schemas.microsoft.com/office/drawing/2014/main" id="{8E19CFD4-F8BF-C108-6A7E-80569B9C6FF1}"/>
              </a:ext>
            </a:extLst>
          </p:cNvPr>
          <p:cNvPicPr>
            <a:picLocks noChangeAspect="1"/>
          </p:cNvPicPr>
          <p:nvPr/>
        </p:nvPicPr>
        <p:blipFill>
          <a:blip r:embed="rId3"/>
          <a:stretch>
            <a:fillRect/>
          </a:stretch>
        </p:blipFill>
        <p:spPr>
          <a:xfrm>
            <a:off x="906607" y="1479838"/>
            <a:ext cx="3631234" cy="3396961"/>
          </a:xfrm>
          <a:prstGeom prst="rect">
            <a:avLst/>
          </a:prstGeom>
        </p:spPr>
      </p:pic>
      <p:pic>
        <p:nvPicPr>
          <p:cNvPr id="7" name="Image 6">
            <a:extLst>
              <a:ext uri="{FF2B5EF4-FFF2-40B4-BE49-F238E27FC236}">
                <a16:creationId xmlns:a16="http://schemas.microsoft.com/office/drawing/2014/main" id="{DCB5A4AB-48A7-D6FA-6381-9E16E3D570BA}"/>
              </a:ext>
            </a:extLst>
          </p:cNvPr>
          <p:cNvPicPr>
            <a:picLocks noChangeAspect="1"/>
          </p:cNvPicPr>
          <p:nvPr/>
        </p:nvPicPr>
        <p:blipFill>
          <a:blip r:embed="rId4"/>
          <a:stretch>
            <a:fillRect/>
          </a:stretch>
        </p:blipFill>
        <p:spPr>
          <a:xfrm>
            <a:off x="4551696" y="1479838"/>
            <a:ext cx="942975" cy="771525"/>
          </a:xfrm>
          <a:prstGeom prst="rect">
            <a:avLst/>
          </a:prstGeom>
        </p:spPr>
      </p:pic>
      <p:sp>
        <p:nvSpPr>
          <p:cNvPr id="9" name="ZoneTexte 8">
            <a:extLst>
              <a:ext uri="{FF2B5EF4-FFF2-40B4-BE49-F238E27FC236}">
                <a16:creationId xmlns:a16="http://schemas.microsoft.com/office/drawing/2014/main" id="{15E9F3B5-CF96-658E-1C55-07E9E230F3CA}"/>
              </a:ext>
            </a:extLst>
          </p:cNvPr>
          <p:cNvSpPr txBox="1"/>
          <p:nvPr/>
        </p:nvSpPr>
        <p:spPr>
          <a:xfrm>
            <a:off x="5494671" y="2590800"/>
            <a:ext cx="5145620" cy="646331"/>
          </a:xfrm>
          <a:prstGeom prst="rect">
            <a:avLst/>
          </a:prstGeom>
          <a:noFill/>
        </p:spPr>
        <p:txBody>
          <a:bodyPr wrap="square" rtlCol="0">
            <a:spAutoFit/>
          </a:bodyPr>
          <a:lstStyle/>
          <a:p>
            <a:r>
              <a:rPr lang="en-US" b="1" dirty="0">
                <a:latin typeface="Abadi"/>
              </a:rPr>
              <a:t>CCAFS LC 40 achieved 73,1% success launch while getting 26,9% failure</a:t>
            </a:r>
            <a:endParaRPr lang="fr-DZ" b="1"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9" name="Image 8">
            <a:extLst>
              <a:ext uri="{FF2B5EF4-FFF2-40B4-BE49-F238E27FC236}">
                <a16:creationId xmlns:a16="http://schemas.microsoft.com/office/drawing/2014/main" id="{6DAAFC4E-182A-6F51-9E59-4E6EE160DD50}"/>
              </a:ext>
            </a:extLst>
          </p:cNvPr>
          <p:cNvPicPr>
            <a:picLocks noChangeAspect="1"/>
          </p:cNvPicPr>
          <p:nvPr/>
        </p:nvPicPr>
        <p:blipFill>
          <a:blip r:embed="rId3"/>
          <a:stretch>
            <a:fillRect/>
          </a:stretch>
        </p:blipFill>
        <p:spPr>
          <a:xfrm>
            <a:off x="110837" y="1294214"/>
            <a:ext cx="5749636" cy="3000695"/>
          </a:xfrm>
          <a:prstGeom prst="rect">
            <a:avLst/>
          </a:prstGeom>
        </p:spPr>
      </p:pic>
      <p:pic>
        <p:nvPicPr>
          <p:cNvPr id="11" name="Image 10">
            <a:extLst>
              <a:ext uri="{FF2B5EF4-FFF2-40B4-BE49-F238E27FC236}">
                <a16:creationId xmlns:a16="http://schemas.microsoft.com/office/drawing/2014/main" id="{6352824B-9E79-4AF8-A49E-2BD7424F5D7F}"/>
              </a:ext>
            </a:extLst>
          </p:cNvPr>
          <p:cNvPicPr>
            <a:picLocks noChangeAspect="1"/>
          </p:cNvPicPr>
          <p:nvPr/>
        </p:nvPicPr>
        <p:blipFill>
          <a:blip r:embed="rId4"/>
          <a:stretch>
            <a:fillRect/>
          </a:stretch>
        </p:blipFill>
        <p:spPr>
          <a:xfrm>
            <a:off x="6027811" y="1294214"/>
            <a:ext cx="5749636" cy="3000695"/>
          </a:xfrm>
          <a:prstGeom prst="rect">
            <a:avLst/>
          </a:prstGeom>
        </p:spPr>
      </p:pic>
      <p:sp>
        <p:nvSpPr>
          <p:cNvPr id="13" name="ZoneTexte 12">
            <a:extLst>
              <a:ext uri="{FF2B5EF4-FFF2-40B4-BE49-F238E27FC236}">
                <a16:creationId xmlns:a16="http://schemas.microsoft.com/office/drawing/2014/main" id="{C1A3050F-0536-EFF4-47D1-318598A6325A}"/>
              </a:ext>
            </a:extLst>
          </p:cNvPr>
          <p:cNvSpPr txBox="1"/>
          <p:nvPr/>
        </p:nvSpPr>
        <p:spPr>
          <a:xfrm>
            <a:off x="2050473" y="4765964"/>
            <a:ext cx="7467600" cy="646331"/>
          </a:xfrm>
          <a:prstGeom prst="rect">
            <a:avLst/>
          </a:prstGeom>
          <a:noFill/>
        </p:spPr>
        <p:txBody>
          <a:bodyPr wrap="square" rtlCol="0">
            <a:spAutoFit/>
          </a:bodyPr>
          <a:lstStyle/>
          <a:p>
            <a:pPr algn="ctr"/>
            <a:r>
              <a:rPr lang="en-GB" b="1" dirty="0"/>
              <a:t>The success rates for low weighted payloads is higher than the heavy weighted payloads</a:t>
            </a:r>
            <a:endParaRPr lang="fr-DZ" b="1"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 2">
            <a:extLst>
              <a:ext uri="{FF2B5EF4-FFF2-40B4-BE49-F238E27FC236}">
                <a16:creationId xmlns:a16="http://schemas.microsoft.com/office/drawing/2014/main" id="{C92951A3-9917-7914-FEEB-73FB3F83B79B}"/>
              </a:ext>
            </a:extLst>
          </p:cNvPr>
          <p:cNvPicPr>
            <a:picLocks noChangeAspect="1"/>
          </p:cNvPicPr>
          <p:nvPr/>
        </p:nvPicPr>
        <p:blipFill>
          <a:blip r:embed="rId3"/>
          <a:stretch>
            <a:fillRect/>
          </a:stretch>
        </p:blipFill>
        <p:spPr>
          <a:xfrm>
            <a:off x="551404" y="1362071"/>
            <a:ext cx="5852172" cy="4389129"/>
          </a:xfrm>
          <a:prstGeom prst="rect">
            <a:avLst/>
          </a:prstGeom>
        </p:spPr>
      </p:pic>
      <p:sp>
        <p:nvSpPr>
          <p:cNvPr id="6" name="ZoneTexte 5">
            <a:extLst>
              <a:ext uri="{FF2B5EF4-FFF2-40B4-BE49-F238E27FC236}">
                <a16:creationId xmlns:a16="http://schemas.microsoft.com/office/drawing/2014/main" id="{322C1CF1-B457-606D-99F1-A7FB18ED8584}"/>
              </a:ext>
            </a:extLst>
          </p:cNvPr>
          <p:cNvSpPr txBox="1"/>
          <p:nvPr/>
        </p:nvSpPr>
        <p:spPr>
          <a:xfrm>
            <a:off x="6733309" y="1362071"/>
            <a:ext cx="3422073" cy="1631216"/>
          </a:xfrm>
          <a:prstGeom prst="rect">
            <a:avLst/>
          </a:prstGeom>
          <a:noFill/>
        </p:spPr>
        <p:txBody>
          <a:bodyPr wrap="square" rtlCol="0">
            <a:spAutoFit/>
          </a:bodyPr>
          <a:lstStyle/>
          <a:p>
            <a:r>
              <a:rPr lang="en-GB" sz="2000" b="1" dirty="0"/>
              <a:t>As we can see the accuracy of all these algorithms are significantly close, but the decision tree has the highest accuracy by 0,87</a:t>
            </a:r>
            <a:endParaRPr lang="fr-DZ" sz="2000" b="1"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Image 6">
            <a:extLst>
              <a:ext uri="{FF2B5EF4-FFF2-40B4-BE49-F238E27FC236}">
                <a16:creationId xmlns:a16="http://schemas.microsoft.com/office/drawing/2014/main" id="{F2871542-0BB4-0A63-AE48-25AC783C9FF3}"/>
              </a:ext>
            </a:extLst>
          </p:cNvPr>
          <p:cNvPicPr>
            <a:picLocks noChangeAspect="1"/>
          </p:cNvPicPr>
          <p:nvPr/>
        </p:nvPicPr>
        <p:blipFill>
          <a:blip r:embed="rId3"/>
          <a:stretch>
            <a:fillRect/>
          </a:stretch>
        </p:blipFill>
        <p:spPr>
          <a:xfrm>
            <a:off x="964189" y="1552140"/>
            <a:ext cx="4369811" cy="4191845"/>
          </a:xfrm>
          <a:prstGeom prst="rect">
            <a:avLst/>
          </a:prstGeom>
        </p:spPr>
      </p:pic>
      <p:sp>
        <p:nvSpPr>
          <p:cNvPr id="8" name="ZoneTexte 7">
            <a:extLst>
              <a:ext uri="{FF2B5EF4-FFF2-40B4-BE49-F238E27FC236}">
                <a16:creationId xmlns:a16="http://schemas.microsoft.com/office/drawing/2014/main" id="{36E439C1-74CC-687F-23E0-1F1CEA543A13}"/>
              </a:ext>
            </a:extLst>
          </p:cNvPr>
          <p:cNvSpPr txBox="1"/>
          <p:nvPr/>
        </p:nvSpPr>
        <p:spPr>
          <a:xfrm>
            <a:off x="5805055" y="1552140"/>
            <a:ext cx="4572000" cy="1200329"/>
          </a:xfrm>
          <a:prstGeom prst="rect">
            <a:avLst/>
          </a:prstGeom>
          <a:noFill/>
        </p:spPr>
        <p:txBody>
          <a:bodyPr wrap="square" rtlCol="0">
            <a:spAutoFit/>
          </a:bodyPr>
          <a:lstStyle/>
          <a:p>
            <a:r>
              <a:rPr lang="en-GB" b="1" dirty="0"/>
              <a:t>Analysing the confusion matrix, we see that tree can distinguish between all the classes, as we can notice that the biggest issue is the False positive</a:t>
            </a:r>
            <a:endParaRPr lang="fr-DZ" b="1" dirty="0"/>
          </a:p>
        </p:txBody>
      </p:sp>
      <p:graphicFrame>
        <p:nvGraphicFramePr>
          <p:cNvPr id="10" name="Tableau 10">
            <a:extLst>
              <a:ext uri="{FF2B5EF4-FFF2-40B4-BE49-F238E27FC236}">
                <a16:creationId xmlns:a16="http://schemas.microsoft.com/office/drawing/2014/main" id="{3A0FB197-6979-4500-8613-AF53C7F14792}"/>
              </a:ext>
            </a:extLst>
          </p:cNvPr>
          <p:cNvGraphicFramePr>
            <a:graphicFrameLocks noGrp="1"/>
          </p:cNvGraphicFramePr>
          <p:nvPr>
            <p:extLst>
              <p:ext uri="{D42A27DB-BD31-4B8C-83A1-F6EECF244321}">
                <p14:modId xmlns:p14="http://schemas.microsoft.com/office/powerpoint/2010/main" val="1377514357"/>
              </p:ext>
            </p:extLst>
          </p:nvPr>
        </p:nvGraphicFramePr>
        <p:xfrm>
          <a:off x="7199746" y="3051793"/>
          <a:ext cx="2013526" cy="1736288"/>
        </p:xfrm>
        <a:graphic>
          <a:graphicData uri="http://schemas.openxmlformats.org/drawingml/2006/table">
            <a:tbl>
              <a:tblPr firstRow="1" bandRow="1">
                <a:tableStyleId>{5C22544A-7EE6-4342-B048-85BDC9FD1C3A}</a:tableStyleId>
              </a:tblPr>
              <a:tblGrid>
                <a:gridCol w="1006763">
                  <a:extLst>
                    <a:ext uri="{9D8B030D-6E8A-4147-A177-3AD203B41FA5}">
                      <a16:colId xmlns:a16="http://schemas.microsoft.com/office/drawing/2014/main" val="3917659035"/>
                    </a:ext>
                  </a:extLst>
                </a:gridCol>
                <a:gridCol w="1006763">
                  <a:extLst>
                    <a:ext uri="{9D8B030D-6E8A-4147-A177-3AD203B41FA5}">
                      <a16:colId xmlns:a16="http://schemas.microsoft.com/office/drawing/2014/main" val="838350312"/>
                    </a:ext>
                  </a:extLst>
                </a:gridCol>
              </a:tblGrid>
              <a:tr h="868144">
                <a:tc>
                  <a:txBody>
                    <a:bodyPr/>
                    <a:lstStyle/>
                    <a:p>
                      <a:pPr algn="ctr"/>
                      <a:r>
                        <a:rPr lang="en-GB" dirty="0"/>
                        <a:t>TP</a:t>
                      </a:r>
                      <a:endParaRPr lang="fr-DZ" dirty="0"/>
                    </a:p>
                  </a:txBody>
                  <a:tcPr anchor="ctr"/>
                </a:tc>
                <a:tc>
                  <a:txBody>
                    <a:bodyPr/>
                    <a:lstStyle/>
                    <a:p>
                      <a:pPr algn="ctr"/>
                      <a:r>
                        <a:rPr lang="en-GB" dirty="0"/>
                        <a:t>TN</a:t>
                      </a:r>
                      <a:endParaRPr lang="fr-DZ" dirty="0"/>
                    </a:p>
                  </a:txBody>
                  <a:tcPr anchor="ctr"/>
                </a:tc>
                <a:extLst>
                  <a:ext uri="{0D108BD9-81ED-4DB2-BD59-A6C34878D82A}">
                    <a16:rowId xmlns:a16="http://schemas.microsoft.com/office/drawing/2014/main" val="2738808910"/>
                  </a:ext>
                </a:extLst>
              </a:tr>
              <a:tr h="868144">
                <a:tc>
                  <a:txBody>
                    <a:bodyPr/>
                    <a:lstStyle/>
                    <a:p>
                      <a:pPr algn="ctr"/>
                      <a:r>
                        <a:rPr lang="en-GB" dirty="0"/>
                        <a:t>FP</a:t>
                      </a:r>
                      <a:endParaRPr lang="fr-DZ" dirty="0"/>
                    </a:p>
                  </a:txBody>
                  <a:tcPr anchor="ctr"/>
                </a:tc>
                <a:tc>
                  <a:txBody>
                    <a:bodyPr/>
                    <a:lstStyle/>
                    <a:p>
                      <a:pPr algn="ctr"/>
                      <a:r>
                        <a:rPr lang="en-GB" dirty="0"/>
                        <a:t>FN</a:t>
                      </a:r>
                      <a:endParaRPr lang="fr-DZ" dirty="0"/>
                    </a:p>
                  </a:txBody>
                  <a:tcPr anchor="ctr"/>
                </a:tc>
                <a:extLst>
                  <a:ext uri="{0D108BD9-81ED-4DB2-BD59-A6C34878D82A}">
                    <a16:rowId xmlns:a16="http://schemas.microsoft.com/office/drawing/2014/main" val="2333392364"/>
                  </a:ext>
                </a:extLst>
              </a:tr>
            </a:tbl>
          </a:graphicData>
        </a:graphic>
      </p:graphicFrame>
      <p:sp>
        <p:nvSpPr>
          <p:cNvPr id="11" name="ZoneTexte 10">
            <a:extLst>
              <a:ext uri="{FF2B5EF4-FFF2-40B4-BE49-F238E27FC236}">
                <a16:creationId xmlns:a16="http://schemas.microsoft.com/office/drawing/2014/main" id="{A4A1E3F6-5208-AE3C-B10D-75C2DA0798E8}"/>
              </a:ext>
            </a:extLst>
          </p:cNvPr>
          <p:cNvSpPr txBox="1"/>
          <p:nvPr/>
        </p:nvSpPr>
        <p:spPr>
          <a:xfrm>
            <a:off x="7199746" y="4932218"/>
            <a:ext cx="2013526" cy="373642"/>
          </a:xfrm>
          <a:prstGeom prst="rect">
            <a:avLst/>
          </a:prstGeom>
          <a:noFill/>
        </p:spPr>
        <p:txBody>
          <a:bodyPr wrap="square" rtlCol="0">
            <a:spAutoFit/>
          </a:bodyPr>
          <a:lstStyle/>
          <a:p>
            <a:r>
              <a:rPr lang="en-GB" dirty="0"/>
              <a:t>Negative     positive</a:t>
            </a:r>
            <a:endParaRPr lang="fr-DZ" dirty="0"/>
          </a:p>
        </p:txBody>
      </p:sp>
      <p:sp>
        <p:nvSpPr>
          <p:cNvPr id="12" name="ZoneTexte 11">
            <a:extLst>
              <a:ext uri="{FF2B5EF4-FFF2-40B4-BE49-F238E27FC236}">
                <a16:creationId xmlns:a16="http://schemas.microsoft.com/office/drawing/2014/main" id="{FDF517B8-8EA1-31A1-B73B-C2CECF2DBC30}"/>
              </a:ext>
            </a:extLst>
          </p:cNvPr>
          <p:cNvSpPr txBox="1"/>
          <p:nvPr/>
        </p:nvSpPr>
        <p:spPr>
          <a:xfrm rot="5400000">
            <a:off x="5851239" y="3871735"/>
            <a:ext cx="2013526" cy="373642"/>
          </a:xfrm>
          <a:prstGeom prst="rect">
            <a:avLst/>
          </a:prstGeom>
          <a:noFill/>
        </p:spPr>
        <p:txBody>
          <a:bodyPr wrap="square" rtlCol="0">
            <a:spAutoFit/>
          </a:bodyPr>
          <a:lstStyle/>
          <a:p>
            <a:r>
              <a:rPr lang="en-GB" dirty="0"/>
              <a:t>Negative   positive</a:t>
            </a:r>
            <a:endParaRPr lang="fr-DZ"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Content Placeholder 2">
            <a:extLst>
              <a:ext uri="{FF2B5EF4-FFF2-40B4-BE49-F238E27FC236}">
                <a16:creationId xmlns:a16="http://schemas.microsoft.com/office/drawing/2014/main" id="{32F57E48-1942-9194-F5D3-189BA6A4632F}"/>
              </a:ext>
            </a:extLst>
          </p:cNvPr>
          <p:cNvSpPr txBox="1">
            <a:spLocks/>
          </p:cNvSpPr>
          <p:nvPr/>
        </p:nvSpPr>
        <p:spPr>
          <a:xfrm>
            <a:off x="841125" y="1807337"/>
            <a:ext cx="10131675" cy="3928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b="1" dirty="0">
                <a:solidFill>
                  <a:schemeClr val="accent3">
                    <a:lumMod val="25000"/>
                  </a:schemeClr>
                </a:solidFill>
                <a:latin typeface="+mn-lt"/>
              </a:rPr>
              <a:t>The SVM,KNN,LR are the best models in terms of predictions accuracy of this dataset</a:t>
            </a:r>
          </a:p>
          <a:p>
            <a:pPr>
              <a:lnSpc>
                <a:spcPct val="100000"/>
              </a:lnSpc>
              <a:spcBef>
                <a:spcPts val="1400"/>
              </a:spcBef>
            </a:pPr>
            <a:r>
              <a:rPr lang="en-US" b="1" dirty="0">
                <a:solidFill>
                  <a:schemeClr val="accent3">
                    <a:lumMod val="25000"/>
                  </a:schemeClr>
                </a:solidFill>
                <a:latin typeface="+mn-lt"/>
              </a:rPr>
              <a:t>Low weighted payloads perform better than the heavier payload</a:t>
            </a:r>
          </a:p>
          <a:p>
            <a:pPr>
              <a:lnSpc>
                <a:spcPct val="100000"/>
              </a:lnSpc>
              <a:spcBef>
                <a:spcPts val="1400"/>
              </a:spcBef>
            </a:pPr>
            <a:r>
              <a:rPr lang="en-US" b="1" dirty="0">
                <a:solidFill>
                  <a:schemeClr val="accent3">
                    <a:lumMod val="25000"/>
                  </a:schemeClr>
                </a:solidFill>
                <a:latin typeface="+mn-lt"/>
              </a:rPr>
              <a:t>The success rate of the </a:t>
            </a:r>
            <a:r>
              <a:rPr lang="en-US" b="1" dirty="0" err="1">
                <a:solidFill>
                  <a:schemeClr val="accent3">
                    <a:lumMod val="25000"/>
                  </a:schemeClr>
                </a:solidFill>
                <a:latin typeface="+mn-lt"/>
              </a:rPr>
              <a:t>spacex</a:t>
            </a:r>
            <a:r>
              <a:rPr lang="en-US" b="1" dirty="0">
                <a:solidFill>
                  <a:schemeClr val="accent3">
                    <a:lumMod val="25000"/>
                  </a:schemeClr>
                </a:solidFill>
                <a:latin typeface="+mn-lt"/>
              </a:rPr>
              <a:t> launches is directly proportional time in years they will eventually perfect the launches</a:t>
            </a:r>
          </a:p>
          <a:p>
            <a:pPr>
              <a:lnSpc>
                <a:spcPct val="100000"/>
              </a:lnSpc>
              <a:spcBef>
                <a:spcPts val="1400"/>
              </a:spcBef>
            </a:pPr>
            <a:r>
              <a:rPr lang="en-US" b="1" dirty="0">
                <a:solidFill>
                  <a:schemeClr val="accent3">
                    <a:lumMod val="25000"/>
                  </a:schemeClr>
                </a:solidFill>
                <a:latin typeface="+mn-lt"/>
              </a:rPr>
              <a:t>KSC LC 39A had the most launches from all sites</a:t>
            </a:r>
          </a:p>
          <a:p>
            <a:pPr marL="457200" lvl="1" indent="0">
              <a:buNone/>
            </a:pPr>
            <a:endParaRPr lang="en-US" sz="2800" b="1" dirty="0">
              <a:latin typeface="+mn-lt"/>
            </a:endParaRPr>
          </a:p>
          <a:p>
            <a:pPr marL="457200" lvl="1" indent="0">
              <a:buNone/>
            </a:pPr>
            <a:endParaRPr lang="en-US" sz="2800" b="1" dirty="0">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hlinkClick r:id="rId4"/>
              </a:rPr>
              <a:t>Haversine Formulas</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hlinkClick r:id="rId5"/>
              </a:rPr>
              <a:t>ML with python</a:t>
            </a:r>
            <a:endParaRPr lang="en-US"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56117"/>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b="1" i="1" dirty="0">
                <a:solidFill>
                  <a:schemeClr val="bg2">
                    <a:lumMod val="50000"/>
                  </a:schemeClr>
                </a:solidFill>
                <a:latin typeface="Abadi"/>
              </a:rPr>
              <a:t>Web scrapping from Wikipedia</a:t>
            </a:r>
          </a:p>
          <a:p>
            <a:pPr lvl="1">
              <a:lnSpc>
                <a:spcPct val="120000"/>
              </a:lnSpc>
              <a:spcBef>
                <a:spcPts val="1400"/>
              </a:spcBef>
            </a:pPr>
            <a:r>
              <a:rPr lang="en-US" sz="7600" b="1" i="1" dirty="0">
                <a:solidFill>
                  <a:schemeClr val="bg2">
                    <a:lumMod val="50000"/>
                  </a:schemeClr>
                </a:solidFill>
                <a:latin typeface="Abadi"/>
              </a:rPr>
              <a:t>SpaceX rest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b="1" i="1" dirty="0">
                <a:solidFill>
                  <a:schemeClr val="bg2">
                    <a:lumMod val="50000"/>
                  </a:schemeClr>
                </a:solidFill>
                <a:latin typeface="Abadi"/>
              </a:rPr>
              <a:t>Data processing by cleaning, sorting and filtering it, then One hot encoding data field for ML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b="1" i="1" dirty="0">
                <a:solidFill>
                  <a:schemeClr val="bg2">
                    <a:lumMod val="50000"/>
                  </a:schemeClr>
                </a:solidFill>
                <a:latin typeface="Abadi"/>
              </a:rPr>
              <a:t>Decision tree, Logistic regression, KNN, SVM models built and evaluated by all metrics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029" y="1230694"/>
            <a:ext cx="10515600" cy="5369371"/>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as follow:</a:t>
            </a:r>
          </a:p>
          <a:p>
            <a:pPr>
              <a:lnSpc>
                <a:spcPct val="100000"/>
              </a:lnSpc>
              <a:spcBef>
                <a:spcPts val="1400"/>
              </a:spcBef>
            </a:pPr>
            <a:r>
              <a:rPr lang="en-US" sz="1800" dirty="0">
                <a:solidFill>
                  <a:schemeClr val="accent3">
                    <a:lumMod val="25000"/>
                  </a:schemeClr>
                </a:solidFill>
                <a:latin typeface="Abadi" panose="020B0604020104020204" pitchFamily="34" charset="0"/>
              </a:rPr>
              <a:t>We worked with SpaceX launch dataset that is gathered from the SpaceX rest API</a:t>
            </a:r>
          </a:p>
          <a:p>
            <a:pPr>
              <a:lnSpc>
                <a:spcPct val="100000"/>
              </a:lnSpc>
              <a:spcBef>
                <a:spcPts val="1400"/>
              </a:spcBef>
            </a:pPr>
            <a:r>
              <a:rPr lang="en-US" sz="1800" dirty="0">
                <a:solidFill>
                  <a:schemeClr val="accent3">
                    <a:lumMod val="25000"/>
                  </a:schemeClr>
                </a:solidFill>
                <a:latin typeface="Abadi" panose="020B0604020104020204" pitchFamily="34" charset="0"/>
              </a:rPr>
              <a:t>The API will give us insights about launches Including info about the rocket used, payload delivered, launch specification, landing specification and landing outcomes</a:t>
            </a:r>
          </a:p>
          <a:p>
            <a:pPr>
              <a:lnSpc>
                <a:spcPct val="100000"/>
              </a:lnSpc>
              <a:spcBef>
                <a:spcPts val="1400"/>
              </a:spcBef>
            </a:pPr>
            <a:r>
              <a:rPr lang="en-US" sz="1800" dirty="0">
                <a:solidFill>
                  <a:schemeClr val="accent3">
                    <a:lumMod val="25000"/>
                  </a:schemeClr>
                </a:solidFill>
                <a:latin typeface="Abadi" panose="020B0604020104020204" pitchFamily="34" charset="0"/>
              </a:rPr>
              <a:t>SpaceX URL starts with </a:t>
            </a:r>
            <a:r>
              <a:rPr lang="en-US" sz="1800" dirty="0">
                <a:solidFill>
                  <a:schemeClr val="accent3">
                    <a:lumMod val="25000"/>
                  </a:schemeClr>
                </a:solidFill>
                <a:latin typeface="Abadi" panose="020B0604020104020204" pitchFamily="34" charset="0"/>
                <a:hlinkClick r:id="rId3"/>
              </a:rPr>
              <a:t>http://api.spacexdata.com/v4/</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Another useful method which is web scrapping Wikipedia using Beautiful Soup to extract Falcon9 launch data </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73029"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5EB63969-3F16-454A-58A7-ADC44D092271}"/>
              </a:ext>
            </a:extLst>
          </p:cNvPr>
          <p:cNvSpPr/>
          <p:nvPr/>
        </p:nvSpPr>
        <p:spPr>
          <a:xfrm>
            <a:off x="403686" y="4308755"/>
            <a:ext cx="981769" cy="156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Using SpaceX API</a:t>
            </a:r>
            <a:endParaRPr lang="fr-DZ" dirty="0">
              <a:solidFill>
                <a:schemeClr val="tx1"/>
              </a:solidFill>
            </a:endParaRPr>
          </a:p>
        </p:txBody>
      </p:sp>
      <p:sp>
        <p:nvSpPr>
          <p:cNvPr id="7" name="Rectangle 6">
            <a:extLst>
              <a:ext uri="{FF2B5EF4-FFF2-40B4-BE49-F238E27FC236}">
                <a16:creationId xmlns:a16="http://schemas.microsoft.com/office/drawing/2014/main" id="{7FF3D6CE-60D7-3106-1949-EAA960DE7B72}"/>
              </a:ext>
            </a:extLst>
          </p:cNvPr>
          <p:cNvSpPr/>
          <p:nvPr/>
        </p:nvSpPr>
        <p:spPr>
          <a:xfrm>
            <a:off x="1678303" y="4308755"/>
            <a:ext cx="981769" cy="156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 API returns SpaceX data in Json</a:t>
            </a:r>
            <a:endParaRPr lang="fr-DZ" dirty="0">
              <a:solidFill>
                <a:schemeClr val="tx1"/>
              </a:solidFill>
            </a:endParaRPr>
          </a:p>
        </p:txBody>
      </p:sp>
      <p:sp>
        <p:nvSpPr>
          <p:cNvPr id="8" name="Rectangle 7">
            <a:extLst>
              <a:ext uri="{FF2B5EF4-FFF2-40B4-BE49-F238E27FC236}">
                <a16:creationId xmlns:a16="http://schemas.microsoft.com/office/drawing/2014/main" id="{078E4990-D0FE-30D9-BC8A-723438CA81CF}"/>
              </a:ext>
            </a:extLst>
          </p:cNvPr>
          <p:cNvSpPr/>
          <p:nvPr/>
        </p:nvSpPr>
        <p:spPr>
          <a:xfrm>
            <a:off x="2972489" y="4308755"/>
            <a:ext cx="981769" cy="156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Norm data and convert it to CSV</a:t>
            </a:r>
            <a:endParaRPr lang="fr-DZ" dirty="0">
              <a:solidFill>
                <a:schemeClr val="tx1"/>
              </a:solidFill>
            </a:endParaRPr>
          </a:p>
        </p:txBody>
      </p:sp>
      <p:sp>
        <p:nvSpPr>
          <p:cNvPr id="3" name="Flèche : droite 2">
            <a:extLst>
              <a:ext uri="{FF2B5EF4-FFF2-40B4-BE49-F238E27FC236}">
                <a16:creationId xmlns:a16="http://schemas.microsoft.com/office/drawing/2014/main" id="{B774FC82-1BB9-A4EF-93D4-A8C100909501}"/>
              </a:ext>
            </a:extLst>
          </p:cNvPr>
          <p:cNvSpPr/>
          <p:nvPr/>
        </p:nvSpPr>
        <p:spPr>
          <a:xfrm>
            <a:off x="1385455" y="4862945"/>
            <a:ext cx="292848" cy="290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9" name="Flèche : droite 8">
            <a:extLst>
              <a:ext uri="{FF2B5EF4-FFF2-40B4-BE49-F238E27FC236}">
                <a16:creationId xmlns:a16="http://schemas.microsoft.com/office/drawing/2014/main" id="{948F5AA1-9E18-D043-98D6-C949531CB2EF}"/>
              </a:ext>
            </a:extLst>
          </p:cNvPr>
          <p:cNvSpPr/>
          <p:nvPr/>
        </p:nvSpPr>
        <p:spPr>
          <a:xfrm>
            <a:off x="2687780" y="4862949"/>
            <a:ext cx="292848" cy="290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10" name="Rectangle 9">
            <a:extLst>
              <a:ext uri="{FF2B5EF4-FFF2-40B4-BE49-F238E27FC236}">
                <a16:creationId xmlns:a16="http://schemas.microsoft.com/office/drawing/2014/main" id="{A60E4E78-4A98-BB83-693C-5AB2815CD3E0}"/>
              </a:ext>
            </a:extLst>
          </p:cNvPr>
          <p:cNvSpPr/>
          <p:nvPr/>
        </p:nvSpPr>
        <p:spPr>
          <a:xfrm>
            <a:off x="5306292" y="4294894"/>
            <a:ext cx="1250696" cy="156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Get HTML response from Wikipedia </a:t>
            </a:r>
            <a:endParaRPr lang="fr-DZ" dirty="0">
              <a:solidFill>
                <a:schemeClr val="tx1"/>
              </a:solidFill>
            </a:endParaRPr>
          </a:p>
        </p:txBody>
      </p:sp>
      <p:sp>
        <p:nvSpPr>
          <p:cNvPr id="11" name="Rectangle 10">
            <a:extLst>
              <a:ext uri="{FF2B5EF4-FFF2-40B4-BE49-F238E27FC236}">
                <a16:creationId xmlns:a16="http://schemas.microsoft.com/office/drawing/2014/main" id="{974AFF90-997E-7954-A7EC-73F007BC6117}"/>
              </a:ext>
            </a:extLst>
          </p:cNvPr>
          <p:cNvSpPr/>
          <p:nvPr/>
        </p:nvSpPr>
        <p:spPr>
          <a:xfrm>
            <a:off x="7010399" y="4281038"/>
            <a:ext cx="1493991" cy="156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Extract data using Beautiful Soup</a:t>
            </a:r>
            <a:endParaRPr lang="fr-DZ" dirty="0">
              <a:solidFill>
                <a:schemeClr val="tx1"/>
              </a:solidFill>
            </a:endParaRPr>
          </a:p>
        </p:txBody>
      </p:sp>
      <p:sp>
        <p:nvSpPr>
          <p:cNvPr id="13" name="Rectangle 12">
            <a:extLst>
              <a:ext uri="{FF2B5EF4-FFF2-40B4-BE49-F238E27FC236}">
                <a16:creationId xmlns:a16="http://schemas.microsoft.com/office/drawing/2014/main" id="{CEBA0D28-7096-CCF5-511A-4C088FC853A5}"/>
              </a:ext>
            </a:extLst>
          </p:cNvPr>
          <p:cNvSpPr/>
          <p:nvPr/>
        </p:nvSpPr>
        <p:spPr>
          <a:xfrm>
            <a:off x="9003566" y="4251250"/>
            <a:ext cx="1493991" cy="156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Norm data and convert it to CSV</a:t>
            </a:r>
            <a:endParaRPr lang="fr-DZ" dirty="0">
              <a:solidFill>
                <a:schemeClr val="tx1"/>
              </a:solidFill>
            </a:endParaRPr>
          </a:p>
          <a:p>
            <a:pPr algn="ctr"/>
            <a:endParaRPr lang="fr-DZ" dirty="0">
              <a:solidFill>
                <a:schemeClr val="tx1"/>
              </a:solidFill>
            </a:endParaRPr>
          </a:p>
        </p:txBody>
      </p:sp>
      <p:sp>
        <p:nvSpPr>
          <p:cNvPr id="4" name="Flèche : droite 3">
            <a:extLst>
              <a:ext uri="{FF2B5EF4-FFF2-40B4-BE49-F238E27FC236}">
                <a16:creationId xmlns:a16="http://schemas.microsoft.com/office/drawing/2014/main" id="{C8672C57-83D5-2596-9D25-F1FC0ACDA436}"/>
              </a:ext>
            </a:extLst>
          </p:cNvPr>
          <p:cNvSpPr/>
          <p:nvPr/>
        </p:nvSpPr>
        <p:spPr>
          <a:xfrm>
            <a:off x="6556988" y="4862949"/>
            <a:ext cx="453411" cy="290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14" name="Flèche : droite 13">
            <a:extLst>
              <a:ext uri="{FF2B5EF4-FFF2-40B4-BE49-F238E27FC236}">
                <a16:creationId xmlns:a16="http://schemas.microsoft.com/office/drawing/2014/main" id="{126C1F58-4BE9-7334-07E2-78B1E28BA41C}"/>
              </a:ext>
            </a:extLst>
          </p:cNvPr>
          <p:cNvSpPr/>
          <p:nvPr/>
        </p:nvSpPr>
        <p:spPr>
          <a:xfrm>
            <a:off x="8538193" y="4904509"/>
            <a:ext cx="453411" cy="290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15" name="ZoneTexte 14">
            <a:extLst>
              <a:ext uri="{FF2B5EF4-FFF2-40B4-BE49-F238E27FC236}">
                <a16:creationId xmlns:a16="http://schemas.microsoft.com/office/drawing/2014/main" id="{B0A880B2-8B52-2834-DACA-6CF06F7FC63B}"/>
              </a:ext>
            </a:extLst>
          </p:cNvPr>
          <p:cNvSpPr txBox="1"/>
          <p:nvPr/>
        </p:nvSpPr>
        <p:spPr>
          <a:xfrm>
            <a:off x="403686" y="6025573"/>
            <a:ext cx="3550572"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sz="2000" dirty="0">
                <a:ln w="0"/>
                <a:solidFill>
                  <a:schemeClr val="tx1"/>
                </a:solidFill>
                <a:effectLst>
                  <a:outerShdw blurRad="38100" dist="19050" dir="2700000" algn="tl" rotWithShape="0">
                    <a:schemeClr val="dk1">
                      <a:alpha val="40000"/>
                    </a:schemeClr>
                  </a:outerShdw>
                </a:effectLst>
              </a:rPr>
              <a:t>SpaceX API</a:t>
            </a:r>
            <a:endParaRPr lang="fr-DZ" sz="2000" dirty="0">
              <a:ln w="0"/>
              <a:solidFill>
                <a:schemeClr val="tx1"/>
              </a:solidFill>
              <a:effectLst>
                <a:outerShdw blurRad="38100" dist="19050" dir="2700000" algn="tl" rotWithShape="0">
                  <a:schemeClr val="dk1">
                    <a:alpha val="40000"/>
                  </a:schemeClr>
                </a:outerShdw>
              </a:effectLst>
            </a:endParaRPr>
          </a:p>
        </p:txBody>
      </p:sp>
      <p:sp>
        <p:nvSpPr>
          <p:cNvPr id="16" name="ZoneTexte 15">
            <a:extLst>
              <a:ext uri="{FF2B5EF4-FFF2-40B4-BE49-F238E27FC236}">
                <a16:creationId xmlns:a16="http://schemas.microsoft.com/office/drawing/2014/main" id="{1A50154E-75D9-1485-526A-2AC707469FBB}"/>
              </a:ext>
            </a:extLst>
          </p:cNvPr>
          <p:cNvSpPr txBox="1"/>
          <p:nvPr/>
        </p:nvSpPr>
        <p:spPr>
          <a:xfrm>
            <a:off x="5982108" y="5970041"/>
            <a:ext cx="3550572"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sz="2000" dirty="0">
                <a:ln w="0"/>
                <a:solidFill>
                  <a:schemeClr val="tx1"/>
                </a:solidFill>
                <a:effectLst>
                  <a:outerShdw blurRad="38100" dist="19050" dir="2700000" algn="tl" rotWithShape="0">
                    <a:schemeClr val="dk1">
                      <a:alpha val="40000"/>
                    </a:schemeClr>
                  </a:outerShdw>
                </a:effectLst>
              </a:rPr>
              <a:t>Web Scrapping</a:t>
            </a:r>
            <a:endParaRPr lang="fr-DZ" sz="2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90946" y="1385455"/>
            <a:ext cx="4225636" cy="219399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Process of data collection with API</a:t>
            </a:r>
          </a:p>
          <a:p>
            <a:pPr>
              <a:lnSpc>
                <a:spcPct val="100000"/>
              </a:lnSpc>
              <a:spcBef>
                <a:spcPts val="1400"/>
              </a:spcBef>
            </a:pPr>
            <a:r>
              <a:rPr lang="fr-FR" sz="1600" dirty="0">
                <a:hlinkClick r:id="rId3"/>
              </a:rPr>
              <a:t>IBM-</a:t>
            </a:r>
            <a:r>
              <a:rPr lang="fr-FR" sz="1600" dirty="0" err="1">
                <a:hlinkClick r:id="rId3"/>
              </a:rPr>
              <a:t>Applied</a:t>
            </a:r>
            <a:r>
              <a:rPr lang="fr-FR" sz="1600" dirty="0">
                <a:hlinkClick r:id="rId3"/>
              </a:rPr>
              <a:t>-DS-</a:t>
            </a:r>
            <a:r>
              <a:rPr lang="fr-FR" sz="1600" dirty="0" err="1">
                <a:hlinkClick r:id="rId3"/>
              </a:rPr>
              <a:t>capstone</a:t>
            </a:r>
            <a:r>
              <a:rPr lang="fr-FR" sz="1600" dirty="0">
                <a:hlinkClick r:id="rId3"/>
              </a:rPr>
              <a:t>/data collection </a:t>
            </a:r>
            <a:r>
              <a:rPr lang="fr-FR" sz="1600" dirty="0" err="1">
                <a:hlinkClick r:id="rId3"/>
              </a:rPr>
              <a:t>API.ipynb</a:t>
            </a:r>
            <a:r>
              <a:rPr lang="fr-FR" sz="1600" dirty="0">
                <a:hlinkClick r:id="rId3"/>
              </a:rPr>
              <a:t> at main · </a:t>
            </a:r>
            <a:r>
              <a:rPr lang="fr-FR" sz="1600" dirty="0" err="1">
                <a:hlinkClick r:id="rId3"/>
              </a:rPr>
              <a:t>MallekAbd</a:t>
            </a:r>
            <a:r>
              <a:rPr lang="fr-FR" sz="1600" dirty="0">
                <a:hlinkClick r:id="rId3"/>
              </a:rPr>
              <a:t>/IBM-</a:t>
            </a:r>
            <a:r>
              <a:rPr lang="fr-FR" sz="1600" dirty="0" err="1">
                <a:hlinkClick r:id="rId3"/>
              </a:rPr>
              <a:t>Applied</a:t>
            </a:r>
            <a:r>
              <a:rPr lang="fr-FR" sz="1600" dirty="0">
                <a:hlinkClick r:id="rId3"/>
              </a:rPr>
              <a:t>-DS-</a:t>
            </a:r>
            <a:r>
              <a:rPr lang="fr-FR" sz="1600" dirty="0" err="1">
                <a:hlinkClick r:id="rId3"/>
              </a:rPr>
              <a:t>capstone</a:t>
            </a:r>
            <a:r>
              <a:rPr lang="fr-FR" sz="1600" dirty="0">
                <a:hlinkClick r:id="rId3"/>
              </a:rPr>
              <a:t> (github.com)</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12" name="Groupe 11">
            <a:extLst>
              <a:ext uri="{FF2B5EF4-FFF2-40B4-BE49-F238E27FC236}">
                <a16:creationId xmlns:a16="http://schemas.microsoft.com/office/drawing/2014/main" id="{031E1B63-3423-6B32-8468-A7A0700E3DAC}"/>
              </a:ext>
            </a:extLst>
          </p:cNvPr>
          <p:cNvGrpSpPr/>
          <p:nvPr/>
        </p:nvGrpSpPr>
        <p:grpSpPr>
          <a:xfrm>
            <a:off x="4012170" y="1236999"/>
            <a:ext cx="5078944" cy="1346951"/>
            <a:chOff x="4067391" y="1360746"/>
            <a:chExt cx="5078944" cy="1346951"/>
          </a:xfrm>
        </p:grpSpPr>
        <p:pic>
          <p:nvPicPr>
            <p:cNvPr id="10" name="Image 9">
              <a:extLst>
                <a:ext uri="{FF2B5EF4-FFF2-40B4-BE49-F238E27FC236}">
                  <a16:creationId xmlns:a16="http://schemas.microsoft.com/office/drawing/2014/main" id="{E2B44865-A0D2-9608-3E83-05D620976813}"/>
                </a:ext>
              </a:extLst>
            </p:cNvPr>
            <p:cNvPicPr>
              <a:picLocks noChangeAspect="1"/>
            </p:cNvPicPr>
            <p:nvPr/>
          </p:nvPicPr>
          <p:blipFill>
            <a:blip r:embed="rId4"/>
            <a:stretch>
              <a:fillRect/>
            </a:stretch>
          </p:blipFill>
          <p:spPr>
            <a:xfrm>
              <a:off x="4516582" y="1736147"/>
              <a:ext cx="4629753" cy="971550"/>
            </a:xfrm>
            <a:prstGeom prst="rect">
              <a:avLst/>
            </a:prstGeom>
          </p:spPr>
        </p:pic>
        <p:sp>
          <p:nvSpPr>
            <p:cNvPr id="11" name="ZoneTexte 10">
              <a:extLst>
                <a:ext uri="{FF2B5EF4-FFF2-40B4-BE49-F238E27FC236}">
                  <a16:creationId xmlns:a16="http://schemas.microsoft.com/office/drawing/2014/main" id="{D38767D7-FF73-AC85-D5EC-21F2ADE94BF6}"/>
                </a:ext>
              </a:extLst>
            </p:cNvPr>
            <p:cNvSpPr txBox="1"/>
            <p:nvPr/>
          </p:nvSpPr>
          <p:spPr>
            <a:xfrm>
              <a:off x="4067391" y="1360746"/>
              <a:ext cx="4225637" cy="400110"/>
            </a:xfrm>
            <a:prstGeom prst="rect">
              <a:avLst/>
            </a:prstGeom>
            <a:noFill/>
          </p:spPr>
          <p:txBody>
            <a:bodyPr wrap="square" rtlCol="0">
              <a:spAutoFit/>
            </a:bodyPr>
            <a:lstStyle/>
            <a:p>
              <a:pPr algn="ctr"/>
              <a:r>
                <a:rPr lang="en-GB" sz="2000" b="1" i="1" dirty="0"/>
                <a:t>1-Get response rom API</a:t>
              </a:r>
              <a:endParaRPr lang="fr-DZ" sz="2000" b="1" i="1" dirty="0"/>
            </a:p>
          </p:txBody>
        </p:sp>
      </p:grpSp>
      <p:sp>
        <p:nvSpPr>
          <p:cNvPr id="13" name="Rectangle 12">
            <a:extLst>
              <a:ext uri="{FF2B5EF4-FFF2-40B4-BE49-F238E27FC236}">
                <a16:creationId xmlns:a16="http://schemas.microsoft.com/office/drawing/2014/main" id="{9778F9EF-994D-CF4D-1ACF-3B1016316B2A}"/>
              </a:ext>
            </a:extLst>
          </p:cNvPr>
          <p:cNvSpPr/>
          <p:nvPr/>
        </p:nvSpPr>
        <p:spPr>
          <a:xfrm>
            <a:off x="4411764" y="1274915"/>
            <a:ext cx="4629753" cy="1346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14" name="ZoneTexte 13">
            <a:extLst>
              <a:ext uri="{FF2B5EF4-FFF2-40B4-BE49-F238E27FC236}">
                <a16:creationId xmlns:a16="http://schemas.microsoft.com/office/drawing/2014/main" id="{415D0266-CF88-4B72-FBD7-16024867C393}"/>
              </a:ext>
            </a:extLst>
          </p:cNvPr>
          <p:cNvSpPr txBox="1"/>
          <p:nvPr/>
        </p:nvSpPr>
        <p:spPr>
          <a:xfrm>
            <a:off x="4433452" y="2646151"/>
            <a:ext cx="4629753" cy="400110"/>
          </a:xfrm>
          <a:prstGeom prst="rect">
            <a:avLst/>
          </a:prstGeom>
          <a:noFill/>
        </p:spPr>
        <p:txBody>
          <a:bodyPr wrap="square" rtlCol="0">
            <a:spAutoFit/>
          </a:bodyPr>
          <a:lstStyle/>
          <a:p>
            <a:pPr algn="ctr"/>
            <a:r>
              <a:rPr lang="en-GB" sz="2000" b="1" i="1" dirty="0"/>
              <a:t>2-convert the response to Json file</a:t>
            </a:r>
            <a:endParaRPr lang="fr-DZ" sz="2000" b="1" i="1" dirty="0"/>
          </a:p>
        </p:txBody>
      </p:sp>
      <p:pic>
        <p:nvPicPr>
          <p:cNvPr id="16" name="Image 15">
            <a:extLst>
              <a:ext uri="{FF2B5EF4-FFF2-40B4-BE49-F238E27FC236}">
                <a16:creationId xmlns:a16="http://schemas.microsoft.com/office/drawing/2014/main" id="{6D8DE76C-4D66-B754-4AFD-4048C4624EB4}"/>
              </a:ext>
            </a:extLst>
          </p:cNvPr>
          <p:cNvPicPr>
            <a:picLocks noChangeAspect="1"/>
          </p:cNvPicPr>
          <p:nvPr/>
        </p:nvPicPr>
        <p:blipFill>
          <a:blip r:embed="rId5"/>
          <a:stretch>
            <a:fillRect/>
          </a:stretch>
        </p:blipFill>
        <p:spPr>
          <a:xfrm>
            <a:off x="4696124" y="2992233"/>
            <a:ext cx="4104409" cy="633127"/>
          </a:xfrm>
          <a:prstGeom prst="rect">
            <a:avLst/>
          </a:prstGeom>
        </p:spPr>
      </p:pic>
      <p:sp>
        <p:nvSpPr>
          <p:cNvPr id="17" name="Rectangle 16">
            <a:extLst>
              <a:ext uri="{FF2B5EF4-FFF2-40B4-BE49-F238E27FC236}">
                <a16:creationId xmlns:a16="http://schemas.microsoft.com/office/drawing/2014/main" id="{A1520DE6-915D-EB99-5DEB-55AA6EB0009B}"/>
              </a:ext>
            </a:extLst>
          </p:cNvPr>
          <p:cNvSpPr/>
          <p:nvPr/>
        </p:nvSpPr>
        <p:spPr>
          <a:xfrm>
            <a:off x="4433452" y="2646151"/>
            <a:ext cx="4629753" cy="971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grpSp>
        <p:nvGrpSpPr>
          <p:cNvPr id="21" name="Groupe 20">
            <a:extLst>
              <a:ext uri="{FF2B5EF4-FFF2-40B4-BE49-F238E27FC236}">
                <a16:creationId xmlns:a16="http://schemas.microsoft.com/office/drawing/2014/main" id="{89727093-A0C2-444A-C324-3ADD1476B306}"/>
              </a:ext>
            </a:extLst>
          </p:cNvPr>
          <p:cNvGrpSpPr/>
          <p:nvPr/>
        </p:nvGrpSpPr>
        <p:grpSpPr>
          <a:xfrm>
            <a:off x="654042" y="3588332"/>
            <a:ext cx="2829251" cy="3075767"/>
            <a:chOff x="-4186969" y="5860419"/>
            <a:chExt cx="2829251" cy="3075767"/>
          </a:xfrm>
        </p:grpSpPr>
        <p:sp>
          <p:nvSpPr>
            <p:cNvPr id="18" name="ZoneTexte 17">
              <a:extLst>
                <a:ext uri="{FF2B5EF4-FFF2-40B4-BE49-F238E27FC236}">
                  <a16:creationId xmlns:a16="http://schemas.microsoft.com/office/drawing/2014/main" id="{A4A22642-74D8-8500-7B4D-DE8FC59482BC}"/>
                </a:ext>
              </a:extLst>
            </p:cNvPr>
            <p:cNvSpPr txBox="1"/>
            <p:nvPr/>
          </p:nvSpPr>
          <p:spPr>
            <a:xfrm>
              <a:off x="-4142484" y="5860419"/>
              <a:ext cx="2784766" cy="707886"/>
            </a:xfrm>
            <a:prstGeom prst="rect">
              <a:avLst/>
            </a:prstGeom>
            <a:noFill/>
          </p:spPr>
          <p:txBody>
            <a:bodyPr wrap="square" rtlCol="0">
              <a:spAutoFit/>
            </a:bodyPr>
            <a:lstStyle/>
            <a:p>
              <a:r>
                <a:rPr lang="en-GB" sz="2000" b="1" i="1" dirty="0"/>
                <a:t>3-apply custom function</a:t>
              </a:r>
            </a:p>
            <a:p>
              <a:r>
                <a:rPr lang="en-GB" sz="2000" b="1" i="1" dirty="0"/>
                <a:t> to clean data</a:t>
              </a:r>
              <a:endParaRPr lang="fr-DZ" sz="2000" b="1" i="1" dirty="0"/>
            </a:p>
          </p:txBody>
        </p:sp>
        <p:pic>
          <p:nvPicPr>
            <p:cNvPr id="20" name="Image 19">
              <a:extLst>
                <a:ext uri="{FF2B5EF4-FFF2-40B4-BE49-F238E27FC236}">
                  <a16:creationId xmlns:a16="http://schemas.microsoft.com/office/drawing/2014/main" id="{0ED2AD45-B9B7-BD58-7A8C-183C9F0A3C5A}"/>
                </a:ext>
              </a:extLst>
            </p:cNvPr>
            <p:cNvPicPr>
              <a:picLocks noChangeAspect="1"/>
            </p:cNvPicPr>
            <p:nvPr/>
          </p:nvPicPr>
          <p:blipFill>
            <a:blip r:embed="rId6"/>
            <a:stretch>
              <a:fillRect/>
            </a:stretch>
          </p:blipFill>
          <p:spPr>
            <a:xfrm>
              <a:off x="-4186969" y="6502578"/>
              <a:ext cx="1905000" cy="2433608"/>
            </a:xfrm>
            <a:prstGeom prst="rect">
              <a:avLst/>
            </a:prstGeom>
          </p:spPr>
        </p:pic>
      </p:grpSp>
      <p:sp>
        <p:nvSpPr>
          <p:cNvPr id="22" name="Rectangle 21">
            <a:extLst>
              <a:ext uri="{FF2B5EF4-FFF2-40B4-BE49-F238E27FC236}">
                <a16:creationId xmlns:a16="http://schemas.microsoft.com/office/drawing/2014/main" id="{3F423019-1DEE-7746-95F9-8032161FDDD3}"/>
              </a:ext>
            </a:extLst>
          </p:cNvPr>
          <p:cNvSpPr/>
          <p:nvPr/>
        </p:nvSpPr>
        <p:spPr>
          <a:xfrm>
            <a:off x="654042" y="3675756"/>
            <a:ext cx="2743200" cy="30610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23" name="ZoneTexte 22">
            <a:extLst>
              <a:ext uri="{FF2B5EF4-FFF2-40B4-BE49-F238E27FC236}">
                <a16:creationId xmlns:a16="http://schemas.microsoft.com/office/drawing/2014/main" id="{CF3060AC-DF82-0C12-DEB3-494007C67EAB}"/>
              </a:ext>
            </a:extLst>
          </p:cNvPr>
          <p:cNvSpPr txBox="1"/>
          <p:nvPr/>
        </p:nvSpPr>
        <p:spPr>
          <a:xfrm>
            <a:off x="4261351" y="3592485"/>
            <a:ext cx="4225637" cy="400110"/>
          </a:xfrm>
          <a:prstGeom prst="rect">
            <a:avLst/>
          </a:prstGeom>
          <a:noFill/>
        </p:spPr>
        <p:txBody>
          <a:bodyPr wrap="square" rtlCol="0">
            <a:spAutoFit/>
          </a:bodyPr>
          <a:lstStyle/>
          <a:p>
            <a:pPr algn="ctr"/>
            <a:r>
              <a:rPr lang="en-GB" sz="2000" b="1" i="1" dirty="0"/>
              <a:t>4-Assign list to </a:t>
            </a:r>
            <a:r>
              <a:rPr lang="en-GB" sz="2000" b="1" i="1" dirty="0" err="1"/>
              <a:t>dict</a:t>
            </a:r>
            <a:r>
              <a:rPr lang="en-GB" sz="2000" b="1" i="1" dirty="0"/>
              <a:t> then </a:t>
            </a:r>
            <a:r>
              <a:rPr lang="en-GB" sz="2000" b="1" i="1" dirty="0" err="1"/>
              <a:t>dataframe</a:t>
            </a:r>
            <a:endParaRPr lang="fr-DZ" sz="2000" b="1" i="1" dirty="0"/>
          </a:p>
        </p:txBody>
      </p:sp>
      <p:pic>
        <p:nvPicPr>
          <p:cNvPr id="25" name="Image 24">
            <a:extLst>
              <a:ext uri="{FF2B5EF4-FFF2-40B4-BE49-F238E27FC236}">
                <a16:creationId xmlns:a16="http://schemas.microsoft.com/office/drawing/2014/main" id="{6D29E911-3F20-FF58-4775-A2D109EF66A9}"/>
              </a:ext>
            </a:extLst>
          </p:cNvPr>
          <p:cNvPicPr>
            <a:picLocks noChangeAspect="1"/>
          </p:cNvPicPr>
          <p:nvPr/>
        </p:nvPicPr>
        <p:blipFill>
          <a:blip r:embed="rId7"/>
          <a:stretch>
            <a:fillRect/>
          </a:stretch>
        </p:blipFill>
        <p:spPr>
          <a:xfrm>
            <a:off x="4722038" y="3918771"/>
            <a:ext cx="3162300" cy="2903945"/>
          </a:xfrm>
          <a:prstGeom prst="rect">
            <a:avLst/>
          </a:prstGeom>
        </p:spPr>
      </p:pic>
      <p:sp>
        <p:nvSpPr>
          <p:cNvPr id="26" name="Rectangle 25">
            <a:extLst>
              <a:ext uri="{FF2B5EF4-FFF2-40B4-BE49-F238E27FC236}">
                <a16:creationId xmlns:a16="http://schemas.microsoft.com/office/drawing/2014/main" id="{DDB4DAD9-8773-A507-FA5E-8638E87B8E2D}"/>
              </a:ext>
            </a:extLst>
          </p:cNvPr>
          <p:cNvSpPr/>
          <p:nvPr/>
        </p:nvSpPr>
        <p:spPr>
          <a:xfrm>
            <a:off x="4031954" y="3645301"/>
            <a:ext cx="4281320" cy="3121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cxnSp>
        <p:nvCxnSpPr>
          <p:cNvPr id="28" name="Connecteur : en arc 27">
            <a:extLst>
              <a:ext uri="{FF2B5EF4-FFF2-40B4-BE49-F238E27FC236}">
                <a16:creationId xmlns:a16="http://schemas.microsoft.com/office/drawing/2014/main" id="{11AFFC1B-2FEB-BCF5-BB89-92CD35643FC4}"/>
              </a:ext>
            </a:extLst>
          </p:cNvPr>
          <p:cNvCxnSpPr>
            <a:cxnSpLocks/>
            <a:stCxn id="13" idx="3"/>
            <a:endCxn id="17" idx="3"/>
          </p:cNvCxnSpPr>
          <p:nvPr/>
        </p:nvCxnSpPr>
        <p:spPr>
          <a:xfrm>
            <a:off x="9041517" y="1948391"/>
            <a:ext cx="21688" cy="1183535"/>
          </a:xfrm>
          <a:prstGeom prst="curvedConnector3">
            <a:avLst>
              <a:gd name="adj1" fmla="val 1154039"/>
            </a:avLst>
          </a:prstGeom>
          <a:ln w="38100">
            <a:tailEnd type="triangle"/>
          </a:ln>
        </p:spPr>
        <p:style>
          <a:lnRef idx="3">
            <a:schemeClr val="dk1"/>
          </a:lnRef>
          <a:fillRef idx="0">
            <a:schemeClr val="dk1"/>
          </a:fillRef>
          <a:effectRef idx="2">
            <a:schemeClr val="dk1"/>
          </a:effectRef>
          <a:fontRef idx="minor">
            <a:schemeClr val="tx1"/>
          </a:fontRef>
        </p:style>
      </p:cxnSp>
      <p:cxnSp>
        <p:nvCxnSpPr>
          <p:cNvPr id="30" name="Connecteur : en arc 29">
            <a:extLst>
              <a:ext uri="{FF2B5EF4-FFF2-40B4-BE49-F238E27FC236}">
                <a16:creationId xmlns:a16="http://schemas.microsoft.com/office/drawing/2014/main" id="{182D4740-32E1-951A-E204-E7422A687288}"/>
              </a:ext>
            </a:extLst>
          </p:cNvPr>
          <p:cNvCxnSpPr>
            <a:cxnSpLocks/>
          </p:cNvCxnSpPr>
          <p:nvPr/>
        </p:nvCxnSpPr>
        <p:spPr>
          <a:xfrm rot="10800000" flipV="1">
            <a:off x="2090910" y="3173491"/>
            <a:ext cx="2342542" cy="456406"/>
          </a:xfrm>
          <a:prstGeom prst="curved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32" name="Connecteur droit avec flèche 31">
            <a:extLst>
              <a:ext uri="{FF2B5EF4-FFF2-40B4-BE49-F238E27FC236}">
                <a16:creationId xmlns:a16="http://schemas.microsoft.com/office/drawing/2014/main" id="{9A0118B3-A7CD-6024-87EA-794A87B73931}"/>
              </a:ext>
            </a:extLst>
          </p:cNvPr>
          <p:cNvCxnSpPr>
            <a:cxnSpLocks/>
            <a:stCxn id="22" idx="3"/>
            <a:endCxn id="26" idx="1"/>
          </p:cNvCxnSpPr>
          <p:nvPr/>
        </p:nvCxnSpPr>
        <p:spPr>
          <a:xfrm>
            <a:off x="3397242" y="5206299"/>
            <a:ext cx="634712"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4" name="ZoneTexte 33">
            <a:extLst>
              <a:ext uri="{FF2B5EF4-FFF2-40B4-BE49-F238E27FC236}">
                <a16:creationId xmlns:a16="http://schemas.microsoft.com/office/drawing/2014/main" id="{5670AFFF-B212-7E54-1ECE-91C5982F344B}"/>
              </a:ext>
            </a:extLst>
          </p:cNvPr>
          <p:cNvSpPr txBox="1"/>
          <p:nvPr/>
        </p:nvSpPr>
        <p:spPr>
          <a:xfrm>
            <a:off x="8348443" y="3660736"/>
            <a:ext cx="3746575" cy="707886"/>
          </a:xfrm>
          <a:prstGeom prst="rect">
            <a:avLst/>
          </a:prstGeom>
          <a:noFill/>
        </p:spPr>
        <p:txBody>
          <a:bodyPr wrap="square" rtlCol="0">
            <a:spAutoFit/>
          </a:bodyPr>
          <a:lstStyle/>
          <a:p>
            <a:pPr algn="ctr"/>
            <a:r>
              <a:rPr lang="en-GB" sz="2000" b="1" i="1" dirty="0"/>
              <a:t>5-Process </a:t>
            </a:r>
            <a:r>
              <a:rPr lang="en-GB" sz="2000" b="1" i="1" dirty="0" err="1"/>
              <a:t>dataframe</a:t>
            </a:r>
            <a:r>
              <a:rPr lang="en-GB" sz="2000" b="1" i="1" dirty="0"/>
              <a:t> then export it as csv</a:t>
            </a:r>
            <a:endParaRPr lang="fr-DZ" sz="2000" b="1" i="1" dirty="0"/>
          </a:p>
        </p:txBody>
      </p:sp>
      <p:pic>
        <p:nvPicPr>
          <p:cNvPr id="36" name="Image 35">
            <a:extLst>
              <a:ext uri="{FF2B5EF4-FFF2-40B4-BE49-F238E27FC236}">
                <a16:creationId xmlns:a16="http://schemas.microsoft.com/office/drawing/2014/main" id="{C1D76304-0108-F875-E9AC-3E53E4567521}"/>
              </a:ext>
            </a:extLst>
          </p:cNvPr>
          <p:cNvPicPr>
            <a:picLocks noChangeAspect="1"/>
          </p:cNvPicPr>
          <p:nvPr/>
        </p:nvPicPr>
        <p:blipFill>
          <a:blip r:embed="rId8"/>
          <a:stretch>
            <a:fillRect/>
          </a:stretch>
        </p:blipFill>
        <p:spPr>
          <a:xfrm>
            <a:off x="8345025" y="4453497"/>
            <a:ext cx="3846975" cy="504825"/>
          </a:xfrm>
          <a:prstGeom prst="rect">
            <a:avLst/>
          </a:prstGeom>
        </p:spPr>
      </p:pic>
      <p:sp>
        <p:nvSpPr>
          <p:cNvPr id="37" name="Rectangle 36">
            <a:extLst>
              <a:ext uri="{FF2B5EF4-FFF2-40B4-BE49-F238E27FC236}">
                <a16:creationId xmlns:a16="http://schemas.microsoft.com/office/drawing/2014/main" id="{6A0BA944-9E8C-A371-793D-5DA3BA73F732}"/>
              </a:ext>
            </a:extLst>
          </p:cNvPr>
          <p:cNvSpPr/>
          <p:nvPr/>
        </p:nvSpPr>
        <p:spPr>
          <a:xfrm>
            <a:off x="8348443" y="3645301"/>
            <a:ext cx="3746575" cy="23802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cxnSp>
        <p:nvCxnSpPr>
          <p:cNvPr id="39" name="Connecteur : en arc 38">
            <a:extLst>
              <a:ext uri="{FF2B5EF4-FFF2-40B4-BE49-F238E27FC236}">
                <a16:creationId xmlns:a16="http://schemas.microsoft.com/office/drawing/2014/main" id="{EC3D6192-B57A-9845-ACAD-12AE1F894A46}"/>
              </a:ext>
            </a:extLst>
          </p:cNvPr>
          <p:cNvCxnSpPr>
            <a:cxnSpLocks/>
            <a:endCxn id="37" idx="2"/>
          </p:cNvCxnSpPr>
          <p:nvPr/>
        </p:nvCxnSpPr>
        <p:spPr>
          <a:xfrm flipV="1">
            <a:off x="8313274" y="6025573"/>
            <a:ext cx="1908457" cy="711268"/>
          </a:xfrm>
          <a:prstGeom prst="curvedConnector2">
            <a:avLst/>
          </a:prstGeom>
          <a:ln w="38100">
            <a:tailEnd type="triangle"/>
          </a:ln>
        </p:spPr>
        <p:style>
          <a:lnRef idx="3">
            <a:schemeClr val="dk1"/>
          </a:lnRef>
          <a:fillRef idx="0">
            <a:schemeClr val="dk1"/>
          </a:fillRef>
          <a:effectRef idx="2">
            <a:schemeClr val="dk1"/>
          </a:effectRef>
          <a:fontRef idx="minor">
            <a:schemeClr val="tx1"/>
          </a:fontRef>
        </p:style>
      </p:cxnSp>
      <p:pic>
        <p:nvPicPr>
          <p:cNvPr id="46" name="Image 45">
            <a:extLst>
              <a:ext uri="{FF2B5EF4-FFF2-40B4-BE49-F238E27FC236}">
                <a16:creationId xmlns:a16="http://schemas.microsoft.com/office/drawing/2014/main" id="{2A6353CE-FC3A-5EFF-92AB-578DC1014E37}"/>
              </a:ext>
            </a:extLst>
          </p:cNvPr>
          <p:cNvPicPr>
            <a:picLocks noChangeAspect="1"/>
          </p:cNvPicPr>
          <p:nvPr/>
        </p:nvPicPr>
        <p:blipFill>
          <a:blip r:embed="rId9"/>
          <a:stretch>
            <a:fillRect/>
          </a:stretch>
        </p:blipFill>
        <p:spPr>
          <a:xfrm>
            <a:off x="9423061" y="1343889"/>
            <a:ext cx="2373765" cy="224444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379716" y="6319350"/>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15829" y="1392499"/>
            <a:ext cx="3932238" cy="3359610"/>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Web scraping from </a:t>
            </a:r>
            <a:r>
              <a:rPr lang="en-US" sz="1800" dirty="0" err="1">
                <a:solidFill>
                  <a:schemeClr val="accent3">
                    <a:lumMod val="25000"/>
                  </a:schemeClr>
                </a:solidFill>
                <a:latin typeface="Abadi"/>
              </a:rPr>
              <a:t>wikipedia</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fr-FR" sz="1800" dirty="0">
                <a:hlinkClick r:id="rId3"/>
              </a:rPr>
              <a:t>IBM-</a:t>
            </a:r>
            <a:r>
              <a:rPr lang="fr-FR" sz="1800" dirty="0" err="1">
                <a:hlinkClick r:id="rId3"/>
              </a:rPr>
              <a:t>Applied</a:t>
            </a:r>
            <a:r>
              <a:rPr lang="fr-FR" sz="1800" dirty="0">
                <a:hlinkClick r:id="rId3"/>
              </a:rPr>
              <a:t>-DS-</a:t>
            </a:r>
            <a:r>
              <a:rPr lang="fr-FR" sz="1800" dirty="0" err="1">
                <a:hlinkClick r:id="rId3"/>
              </a:rPr>
              <a:t>capstone</a:t>
            </a:r>
            <a:r>
              <a:rPr lang="fr-FR" sz="1800" dirty="0">
                <a:hlinkClick r:id="rId3"/>
              </a:rPr>
              <a:t>/data collection web </a:t>
            </a:r>
            <a:r>
              <a:rPr lang="fr-FR" sz="1800" dirty="0" err="1">
                <a:hlinkClick r:id="rId3"/>
              </a:rPr>
              <a:t>scraping.ipynb</a:t>
            </a:r>
            <a:r>
              <a:rPr lang="fr-FR" sz="1800" dirty="0">
                <a:hlinkClick r:id="rId3"/>
              </a:rPr>
              <a:t> at main · </a:t>
            </a:r>
            <a:r>
              <a:rPr lang="fr-FR" sz="1800" dirty="0" err="1">
                <a:hlinkClick r:id="rId3"/>
              </a:rPr>
              <a:t>MallekAbd</a:t>
            </a:r>
            <a:r>
              <a:rPr lang="fr-FR" sz="1800" dirty="0">
                <a:hlinkClick r:id="rId3"/>
              </a:rPr>
              <a:t>/IBM-</a:t>
            </a:r>
            <a:r>
              <a:rPr lang="fr-FR" sz="1800" dirty="0" err="1">
                <a:hlinkClick r:id="rId3"/>
              </a:rPr>
              <a:t>Applied</a:t>
            </a:r>
            <a:r>
              <a:rPr lang="fr-FR" sz="1800" dirty="0">
                <a:hlinkClick r:id="rId3"/>
              </a:rPr>
              <a:t>-DS-</a:t>
            </a:r>
            <a:r>
              <a:rPr lang="fr-FR" sz="1800" dirty="0" err="1">
                <a:hlinkClick r:id="rId3"/>
              </a:rPr>
              <a:t>capstone</a:t>
            </a:r>
            <a:r>
              <a:rPr lang="fr-FR" sz="1800" dirty="0">
                <a:hlinkClick r:id="rId3"/>
              </a:rPr>
              <a:t> (github.com)</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14" name="Groupe 13">
            <a:extLst>
              <a:ext uri="{FF2B5EF4-FFF2-40B4-BE49-F238E27FC236}">
                <a16:creationId xmlns:a16="http://schemas.microsoft.com/office/drawing/2014/main" id="{37DFFC32-C2BC-2EFA-87E6-ABD9F1BD41EA}"/>
              </a:ext>
            </a:extLst>
          </p:cNvPr>
          <p:cNvGrpSpPr/>
          <p:nvPr/>
        </p:nvGrpSpPr>
        <p:grpSpPr>
          <a:xfrm>
            <a:off x="4148067" y="1392500"/>
            <a:ext cx="7137544" cy="720891"/>
            <a:chOff x="4148067" y="1392500"/>
            <a:chExt cx="7137544" cy="720891"/>
          </a:xfrm>
        </p:grpSpPr>
        <p:sp>
          <p:nvSpPr>
            <p:cNvPr id="8" name="ZoneTexte 7">
              <a:extLst>
                <a:ext uri="{FF2B5EF4-FFF2-40B4-BE49-F238E27FC236}">
                  <a16:creationId xmlns:a16="http://schemas.microsoft.com/office/drawing/2014/main" id="{8F714200-45A2-401D-9B7F-2F23E531F382}"/>
                </a:ext>
              </a:extLst>
            </p:cNvPr>
            <p:cNvSpPr txBox="1"/>
            <p:nvPr/>
          </p:nvSpPr>
          <p:spPr>
            <a:xfrm>
              <a:off x="4148067" y="1392500"/>
              <a:ext cx="4261642" cy="369332"/>
            </a:xfrm>
            <a:prstGeom prst="rect">
              <a:avLst/>
            </a:prstGeom>
            <a:noFill/>
          </p:spPr>
          <p:txBody>
            <a:bodyPr wrap="square" rtlCol="0">
              <a:spAutoFit/>
            </a:bodyPr>
            <a:lstStyle/>
            <a:p>
              <a:r>
                <a:rPr lang="en-GB" b="1" dirty="0"/>
                <a:t>1- Get the response from HTML</a:t>
              </a:r>
              <a:endParaRPr lang="fr-DZ" b="1" dirty="0"/>
            </a:p>
          </p:txBody>
        </p:sp>
        <p:pic>
          <p:nvPicPr>
            <p:cNvPr id="10" name="Image 9">
              <a:extLst>
                <a:ext uri="{FF2B5EF4-FFF2-40B4-BE49-F238E27FC236}">
                  <a16:creationId xmlns:a16="http://schemas.microsoft.com/office/drawing/2014/main" id="{3ADBE61C-A394-C390-B0AF-C37D268B9B72}"/>
                </a:ext>
              </a:extLst>
            </p:cNvPr>
            <p:cNvPicPr>
              <a:picLocks noChangeAspect="1"/>
            </p:cNvPicPr>
            <p:nvPr/>
          </p:nvPicPr>
          <p:blipFill>
            <a:blip r:embed="rId4"/>
            <a:stretch>
              <a:fillRect/>
            </a:stretch>
          </p:blipFill>
          <p:spPr>
            <a:xfrm>
              <a:off x="4148067" y="1710450"/>
              <a:ext cx="7137544" cy="217302"/>
            </a:xfrm>
            <a:prstGeom prst="rect">
              <a:avLst/>
            </a:prstGeom>
          </p:spPr>
        </p:pic>
        <p:pic>
          <p:nvPicPr>
            <p:cNvPr id="13" name="Image 12">
              <a:extLst>
                <a:ext uri="{FF2B5EF4-FFF2-40B4-BE49-F238E27FC236}">
                  <a16:creationId xmlns:a16="http://schemas.microsoft.com/office/drawing/2014/main" id="{13966BE3-7FAA-824E-ADB5-0476D6D84CA2}"/>
                </a:ext>
              </a:extLst>
            </p:cNvPr>
            <p:cNvPicPr>
              <a:picLocks noChangeAspect="1"/>
            </p:cNvPicPr>
            <p:nvPr/>
          </p:nvPicPr>
          <p:blipFill>
            <a:blip r:embed="rId5"/>
            <a:stretch>
              <a:fillRect/>
            </a:stretch>
          </p:blipFill>
          <p:spPr>
            <a:xfrm>
              <a:off x="4148067" y="1922891"/>
              <a:ext cx="2667000" cy="190500"/>
            </a:xfrm>
            <a:prstGeom prst="rect">
              <a:avLst/>
            </a:prstGeom>
          </p:spPr>
        </p:pic>
      </p:grpSp>
      <p:grpSp>
        <p:nvGrpSpPr>
          <p:cNvPr id="18" name="Groupe 17">
            <a:extLst>
              <a:ext uri="{FF2B5EF4-FFF2-40B4-BE49-F238E27FC236}">
                <a16:creationId xmlns:a16="http://schemas.microsoft.com/office/drawing/2014/main" id="{5B091278-56D4-B619-2458-D91206D8DE3A}"/>
              </a:ext>
            </a:extLst>
          </p:cNvPr>
          <p:cNvGrpSpPr/>
          <p:nvPr/>
        </p:nvGrpSpPr>
        <p:grpSpPr>
          <a:xfrm>
            <a:off x="6876335" y="2145149"/>
            <a:ext cx="3264115" cy="542515"/>
            <a:chOff x="4148067" y="2113391"/>
            <a:chExt cx="3264115" cy="542515"/>
          </a:xfrm>
        </p:grpSpPr>
        <p:sp>
          <p:nvSpPr>
            <p:cNvPr id="15" name="ZoneTexte 14">
              <a:extLst>
                <a:ext uri="{FF2B5EF4-FFF2-40B4-BE49-F238E27FC236}">
                  <a16:creationId xmlns:a16="http://schemas.microsoft.com/office/drawing/2014/main" id="{6A9D5603-5505-22B6-77EB-C8FAF1852DCC}"/>
                </a:ext>
              </a:extLst>
            </p:cNvPr>
            <p:cNvSpPr txBox="1"/>
            <p:nvPr/>
          </p:nvSpPr>
          <p:spPr>
            <a:xfrm>
              <a:off x="4148067" y="2113391"/>
              <a:ext cx="3264115" cy="369332"/>
            </a:xfrm>
            <a:prstGeom prst="rect">
              <a:avLst/>
            </a:prstGeom>
            <a:noFill/>
          </p:spPr>
          <p:txBody>
            <a:bodyPr wrap="square" rtlCol="0">
              <a:spAutoFit/>
            </a:bodyPr>
            <a:lstStyle/>
            <a:p>
              <a:r>
                <a:rPr lang="en-GB" b="1" dirty="0"/>
                <a:t>2-Beautifi Soup object’s creation</a:t>
              </a:r>
              <a:endParaRPr lang="fr-DZ" b="1" dirty="0"/>
            </a:p>
          </p:txBody>
        </p:sp>
        <p:pic>
          <p:nvPicPr>
            <p:cNvPr id="17" name="Image 16">
              <a:extLst>
                <a:ext uri="{FF2B5EF4-FFF2-40B4-BE49-F238E27FC236}">
                  <a16:creationId xmlns:a16="http://schemas.microsoft.com/office/drawing/2014/main" id="{AF4EBC0F-0A05-76B9-3FC5-4888284AE44C}"/>
                </a:ext>
              </a:extLst>
            </p:cNvPr>
            <p:cNvPicPr>
              <a:picLocks noChangeAspect="1"/>
            </p:cNvPicPr>
            <p:nvPr/>
          </p:nvPicPr>
          <p:blipFill>
            <a:blip r:embed="rId6"/>
            <a:stretch>
              <a:fillRect/>
            </a:stretch>
          </p:blipFill>
          <p:spPr>
            <a:xfrm>
              <a:off x="4250607" y="2455881"/>
              <a:ext cx="2676525" cy="200025"/>
            </a:xfrm>
            <a:prstGeom prst="rect">
              <a:avLst/>
            </a:prstGeom>
          </p:spPr>
        </p:pic>
      </p:grpSp>
      <p:sp>
        <p:nvSpPr>
          <p:cNvPr id="19" name="ZoneTexte 18">
            <a:extLst>
              <a:ext uri="{FF2B5EF4-FFF2-40B4-BE49-F238E27FC236}">
                <a16:creationId xmlns:a16="http://schemas.microsoft.com/office/drawing/2014/main" id="{CEFEB422-3499-21C9-7D0C-0A36FAADEAF5}"/>
              </a:ext>
            </a:extLst>
          </p:cNvPr>
          <p:cNvSpPr txBox="1"/>
          <p:nvPr/>
        </p:nvSpPr>
        <p:spPr>
          <a:xfrm>
            <a:off x="5825736" y="2670061"/>
            <a:ext cx="3023029" cy="369332"/>
          </a:xfrm>
          <a:prstGeom prst="rect">
            <a:avLst/>
          </a:prstGeom>
          <a:noFill/>
        </p:spPr>
        <p:txBody>
          <a:bodyPr wrap="square" rtlCol="0">
            <a:spAutoFit/>
          </a:bodyPr>
          <a:lstStyle/>
          <a:p>
            <a:r>
              <a:rPr lang="en-GB" b="1" dirty="0"/>
              <a:t>3-finding tables</a:t>
            </a:r>
            <a:endParaRPr lang="fr-DZ" b="1" dirty="0"/>
          </a:p>
        </p:txBody>
      </p:sp>
      <p:pic>
        <p:nvPicPr>
          <p:cNvPr id="21" name="Image 20">
            <a:extLst>
              <a:ext uri="{FF2B5EF4-FFF2-40B4-BE49-F238E27FC236}">
                <a16:creationId xmlns:a16="http://schemas.microsoft.com/office/drawing/2014/main" id="{431166CD-4546-538B-EA21-62B3A5923CAA}"/>
              </a:ext>
            </a:extLst>
          </p:cNvPr>
          <p:cNvPicPr>
            <a:picLocks noChangeAspect="1"/>
          </p:cNvPicPr>
          <p:nvPr/>
        </p:nvPicPr>
        <p:blipFill>
          <a:blip r:embed="rId7"/>
          <a:stretch>
            <a:fillRect/>
          </a:stretch>
        </p:blipFill>
        <p:spPr>
          <a:xfrm>
            <a:off x="5860442" y="2998396"/>
            <a:ext cx="2647950" cy="209550"/>
          </a:xfrm>
          <a:prstGeom prst="rect">
            <a:avLst/>
          </a:prstGeom>
        </p:spPr>
      </p:pic>
      <p:grpSp>
        <p:nvGrpSpPr>
          <p:cNvPr id="27" name="Groupe 26">
            <a:extLst>
              <a:ext uri="{FF2B5EF4-FFF2-40B4-BE49-F238E27FC236}">
                <a16:creationId xmlns:a16="http://schemas.microsoft.com/office/drawing/2014/main" id="{9460373E-BAFA-1602-6956-BCEBFB5BEE7E}"/>
              </a:ext>
            </a:extLst>
          </p:cNvPr>
          <p:cNvGrpSpPr/>
          <p:nvPr/>
        </p:nvGrpSpPr>
        <p:grpSpPr>
          <a:xfrm>
            <a:off x="148394" y="3189145"/>
            <a:ext cx="6252406" cy="1382855"/>
            <a:chOff x="4080306" y="3146555"/>
            <a:chExt cx="6130494" cy="1273043"/>
          </a:xfrm>
        </p:grpSpPr>
        <p:sp>
          <p:nvSpPr>
            <p:cNvPr id="22" name="ZoneTexte 21">
              <a:extLst>
                <a:ext uri="{FF2B5EF4-FFF2-40B4-BE49-F238E27FC236}">
                  <a16:creationId xmlns:a16="http://schemas.microsoft.com/office/drawing/2014/main" id="{C1597219-F0CA-4DC8-2937-10091EC23213}"/>
                </a:ext>
              </a:extLst>
            </p:cNvPr>
            <p:cNvSpPr txBox="1"/>
            <p:nvPr/>
          </p:nvSpPr>
          <p:spPr>
            <a:xfrm>
              <a:off x="4173037" y="3146555"/>
              <a:ext cx="3161575" cy="369332"/>
            </a:xfrm>
            <a:prstGeom prst="rect">
              <a:avLst/>
            </a:prstGeom>
            <a:noFill/>
          </p:spPr>
          <p:txBody>
            <a:bodyPr wrap="square" rtlCol="0">
              <a:spAutoFit/>
            </a:bodyPr>
            <a:lstStyle/>
            <a:p>
              <a:r>
                <a:rPr lang="en-GB" b="1" dirty="0"/>
                <a:t>4-column names</a:t>
              </a:r>
              <a:endParaRPr lang="fr-DZ" b="1" dirty="0"/>
            </a:p>
          </p:txBody>
        </p:sp>
        <p:pic>
          <p:nvPicPr>
            <p:cNvPr id="24" name="Image 23">
              <a:extLst>
                <a:ext uri="{FF2B5EF4-FFF2-40B4-BE49-F238E27FC236}">
                  <a16:creationId xmlns:a16="http://schemas.microsoft.com/office/drawing/2014/main" id="{BDA19ACC-1BA1-5D66-F9CB-090DE9C6D407}"/>
                </a:ext>
              </a:extLst>
            </p:cNvPr>
            <p:cNvPicPr>
              <a:picLocks noChangeAspect="1"/>
            </p:cNvPicPr>
            <p:nvPr/>
          </p:nvPicPr>
          <p:blipFill>
            <a:blip r:embed="rId8"/>
            <a:stretch>
              <a:fillRect/>
            </a:stretch>
          </p:blipFill>
          <p:spPr>
            <a:xfrm>
              <a:off x="4080306" y="3443970"/>
              <a:ext cx="6130494" cy="975628"/>
            </a:xfrm>
            <a:prstGeom prst="rect">
              <a:avLst/>
            </a:prstGeom>
          </p:spPr>
        </p:pic>
      </p:grpSp>
      <p:sp>
        <p:nvSpPr>
          <p:cNvPr id="26" name="Rectangle 25">
            <a:extLst>
              <a:ext uri="{FF2B5EF4-FFF2-40B4-BE49-F238E27FC236}">
                <a16:creationId xmlns:a16="http://schemas.microsoft.com/office/drawing/2014/main" id="{1BEDCE8A-9B65-AF70-E1B4-05F3DD2C18DB}"/>
              </a:ext>
            </a:extLst>
          </p:cNvPr>
          <p:cNvSpPr/>
          <p:nvPr/>
        </p:nvSpPr>
        <p:spPr>
          <a:xfrm>
            <a:off x="215829" y="1392499"/>
            <a:ext cx="3864477" cy="175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grpSp>
        <p:nvGrpSpPr>
          <p:cNvPr id="30" name="Groupe 29">
            <a:extLst>
              <a:ext uri="{FF2B5EF4-FFF2-40B4-BE49-F238E27FC236}">
                <a16:creationId xmlns:a16="http://schemas.microsoft.com/office/drawing/2014/main" id="{07ED0A1B-0C7F-D351-A8C5-FDF526CC1BB7}"/>
              </a:ext>
            </a:extLst>
          </p:cNvPr>
          <p:cNvGrpSpPr/>
          <p:nvPr/>
        </p:nvGrpSpPr>
        <p:grpSpPr>
          <a:xfrm>
            <a:off x="6618361" y="3244334"/>
            <a:ext cx="4667250" cy="3105255"/>
            <a:chOff x="6618361" y="3244334"/>
            <a:chExt cx="4667250" cy="3105255"/>
          </a:xfrm>
        </p:grpSpPr>
        <p:sp>
          <p:nvSpPr>
            <p:cNvPr id="25" name="ZoneTexte 24">
              <a:extLst>
                <a:ext uri="{FF2B5EF4-FFF2-40B4-BE49-F238E27FC236}">
                  <a16:creationId xmlns:a16="http://schemas.microsoft.com/office/drawing/2014/main" id="{6349465F-DAF5-4EF5-61A1-FA8949E553C2}"/>
                </a:ext>
              </a:extLst>
            </p:cNvPr>
            <p:cNvSpPr txBox="1"/>
            <p:nvPr/>
          </p:nvSpPr>
          <p:spPr>
            <a:xfrm>
              <a:off x="6694561" y="3244334"/>
              <a:ext cx="2698747" cy="369332"/>
            </a:xfrm>
            <a:prstGeom prst="rect">
              <a:avLst/>
            </a:prstGeom>
            <a:noFill/>
          </p:spPr>
          <p:txBody>
            <a:bodyPr wrap="square" rtlCol="0">
              <a:spAutoFit/>
            </a:bodyPr>
            <a:lstStyle/>
            <a:p>
              <a:r>
                <a:rPr lang="en-GB" b="1" dirty="0"/>
                <a:t>5-setting up dictionary </a:t>
              </a:r>
              <a:endParaRPr lang="fr-DZ" b="1" dirty="0"/>
            </a:p>
          </p:txBody>
        </p:sp>
        <p:pic>
          <p:nvPicPr>
            <p:cNvPr id="29" name="Image 28">
              <a:extLst>
                <a:ext uri="{FF2B5EF4-FFF2-40B4-BE49-F238E27FC236}">
                  <a16:creationId xmlns:a16="http://schemas.microsoft.com/office/drawing/2014/main" id="{8C0BA66D-23F5-1334-6E78-895FE663B1CE}"/>
                </a:ext>
              </a:extLst>
            </p:cNvPr>
            <p:cNvPicPr>
              <a:picLocks noChangeAspect="1"/>
            </p:cNvPicPr>
            <p:nvPr/>
          </p:nvPicPr>
          <p:blipFill>
            <a:blip r:embed="rId9"/>
            <a:stretch>
              <a:fillRect/>
            </a:stretch>
          </p:blipFill>
          <p:spPr>
            <a:xfrm>
              <a:off x="6618361" y="3501614"/>
              <a:ext cx="4667250" cy="2847975"/>
            </a:xfrm>
            <a:prstGeom prst="rect">
              <a:avLst/>
            </a:prstGeom>
          </p:spPr>
        </p:pic>
      </p:grpSp>
      <p:sp>
        <p:nvSpPr>
          <p:cNvPr id="31" name="ZoneTexte 30">
            <a:extLst>
              <a:ext uri="{FF2B5EF4-FFF2-40B4-BE49-F238E27FC236}">
                <a16:creationId xmlns:a16="http://schemas.microsoft.com/office/drawing/2014/main" id="{882802FF-0CE8-33CF-F64E-BC2620BBE776}"/>
              </a:ext>
            </a:extLst>
          </p:cNvPr>
          <p:cNvSpPr txBox="1"/>
          <p:nvPr/>
        </p:nvSpPr>
        <p:spPr>
          <a:xfrm>
            <a:off x="3962400" y="4752109"/>
            <a:ext cx="2316488" cy="646331"/>
          </a:xfrm>
          <a:prstGeom prst="rect">
            <a:avLst/>
          </a:prstGeom>
          <a:noFill/>
        </p:spPr>
        <p:txBody>
          <a:bodyPr wrap="square" rtlCol="0">
            <a:spAutoFit/>
          </a:bodyPr>
          <a:lstStyle/>
          <a:p>
            <a:r>
              <a:rPr lang="en-GB" b="1" dirty="0"/>
              <a:t>6-adding data to keys block[16]</a:t>
            </a:r>
            <a:endParaRPr lang="fr-DZ" b="1" dirty="0"/>
          </a:p>
        </p:txBody>
      </p:sp>
      <p:pic>
        <p:nvPicPr>
          <p:cNvPr id="33" name="Image 32">
            <a:extLst>
              <a:ext uri="{FF2B5EF4-FFF2-40B4-BE49-F238E27FC236}">
                <a16:creationId xmlns:a16="http://schemas.microsoft.com/office/drawing/2014/main" id="{008F5884-4339-9FBF-1CA7-3ACC3F39A5A9}"/>
              </a:ext>
            </a:extLst>
          </p:cNvPr>
          <p:cNvPicPr>
            <a:picLocks noChangeAspect="1"/>
          </p:cNvPicPr>
          <p:nvPr/>
        </p:nvPicPr>
        <p:blipFill>
          <a:blip r:embed="rId10"/>
          <a:stretch>
            <a:fillRect/>
          </a:stretch>
        </p:blipFill>
        <p:spPr>
          <a:xfrm>
            <a:off x="3849056" y="5327662"/>
            <a:ext cx="2543175" cy="857250"/>
          </a:xfrm>
          <a:prstGeom prst="rect">
            <a:avLst/>
          </a:prstGeom>
        </p:spPr>
      </p:pic>
      <p:grpSp>
        <p:nvGrpSpPr>
          <p:cNvPr id="39" name="Groupe 38">
            <a:extLst>
              <a:ext uri="{FF2B5EF4-FFF2-40B4-BE49-F238E27FC236}">
                <a16:creationId xmlns:a16="http://schemas.microsoft.com/office/drawing/2014/main" id="{4ACD213C-7731-8B11-44BD-9B33F772CFEC}"/>
              </a:ext>
            </a:extLst>
          </p:cNvPr>
          <p:cNvGrpSpPr/>
          <p:nvPr/>
        </p:nvGrpSpPr>
        <p:grpSpPr>
          <a:xfrm>
            <a:off x="97441" y="4792409"/>
            <a:ext cx="3369975" cy="1471590"/>
            <a:chOff x="97441" y="4792409"/>
            <a:chExt cx="3369975" cy="1471590"/>
          </a:xfrm>
        </p:grpSpPr>
        <p:sp>
          <p:nvSpPr>
            <p:cNvPr id="34" name="ZoneTexte 33">
              <a:extLst>
                <a:ext uri="{FF2B5EF4-FFF2-40B4-BE49-F238E27FC236}">
                  <a16:creationId xmlns:a16="http://schemas.microsoft.com/office/drawing/2014/main" id="{5B88DE65-DC0C-A626-277C-52D4D78D2AD1}"/>
                </a:ext>
              </a:extLst>
            </p:cNvPr>
            <p:cNvSpPr txBox="1"/>
            <p:nvPr/>
          </p:nvSpPr>
          <p:spPr>
            <a:xfrm>
              <a:off x="148394" y="4792409"/>
              <a:ext cx="2976701" cy="646331"/>
            </a:xfrm>
            <a:prstGeom prst="rect">
              <a:avLst/>
            </a:prstGeom>
            <a:noFill/>
          </p:spPr>
          <p:txBody>
            <a:bodyPr wrap="square" rtlCol="0">
              <a:spAutoFit/>
            </a:bodyPr>
            <a:lstStyle/>
            <a:p>
              <a:r>
                <a:rPr lang="en-GB" b="1" dirty="0"/>
                <a:t>7-convert data to </a:t>
              </a:r>
              <a:r>
                <a:rPr lang="en-GB" b="1" dirty="0" err="1"/>
                <a:t>df</a:t>
              </a:r>
              <a:r>
                <a:rPr lang="en-GB" b="1" dirty="0"/>
                <a:t> then export it as csv</a:t>
              </a:r>
              <a:endParaRPr lang="fr-DZ" b="1" dirty="0"/>
            </a:p>
          </p:txBody>
        </p:sp>
        <p:pic>
          <p:nvPicPr>
            <p:cNvPr id="36" name="Image 35">
              <a:extLst>
                <a:ext uri="{FF2B5EF4-FFF2-40B4-BE49-F238E27FC236}">
                  <a16:creationId xmlns:a16="http://schemas.microsoft.com/office/drawing/2014/main" id="{9BD35C6F-53A7-CCF7-6CB2-7A9AEB8768C7}"/>
                </a:ext>
              </a:extLst>
            </p:cNvPr>
            <p:cNvPicPr>
              <a:picLocks noChangeAspect="1"/>
            </p:cNvPicPr>
            <p:nvPr/>
          </p:nvPicPr>
          <p:blipFill>
            <a:blip r:embed="rId11"/>
            <a:stretch>
              <a:fillRect/>
            </a:stretch>
          </p:blipFill>
          <p:spPr>
            <a:xfrm>
              <a:off x="262302" y="5454084"/>
              <a:ext cx="2176098" cy="408709"/>
            </a:xfrm>
            <a:prstGeom prst="rect">
              <a:avLst/>
            </a:prstGeom>
          </p:spPr>
        </p:pic>
        <p:pic>
          <p:nvPicPr>
            <p:cNvPr id="38" name="Image 37">
              <a:extLst>
                <a:ext uri="{FF2B5EF4-FFF2-40B4-BE49-F238E27FC236}">
                  <a16:creationId xmlns:a16="http://schemas.microsoft.com/office/drawing/2014/main" id="{73B17E48-C964-C106-68CD-B46981B6635A}"/>
                </a:ext>
              </a:extLst>
            </p:cNvPr>
            <p:cNvPicPr>
              <a:picLocks noChangeAspect="1"/>
            </p:cNvPicPr>
            <p:nvPr/>
          </p:nvPicPr>
          <p:blipFill>
            <a:blip r:embed="rId12"/>
            <a:stretch>
              <a:fillRect/>
            </a:stretch>
          </p:blipFill>
          <p:spPr>
            <a:xfrm>
              <a:off x="97441" y="5855290"/>
              <a:ext cx="3369975" cy="408709"/>
            </a:xfrm>
            <a:prstGeom prst="rect">
              <a:avLst/>
            </a:prstGeom>
          </p:spPr>
        </p:pic>
      </p:grpSp>
      <p:sp>
        <p:nvSpPr>
          <p:cNvPr id="41" name="Rectangle 40">
            <a:extLst>
              <a:ext uri="{FF2B5EF4-FFF2-40B4-BE49-F238E27FC236}">
                <a16:creationId xmlns:a16="http://schemas.microsoft.com/office/drawing/2014/main" id="{32142638-DC67-1F64-E36E-E20CBF7309F2}"/>
              </a:ext>
            </a:extLst>
          </p:cNvPr>
          <p:cNvSpPr/>
          <p:nvPr/>
        </p:nvSpPr>
        <p:spPr>
          <a:xfrm>
            <a:off x="4148067" y="1392500"/>
            <a:ext cx="7289944" cy="6878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42" name="Rectangle 41">
            <a:extLst>
              <a:ext uri="{FF2B5EF4-FFF2-40B4-BE49-F238E27FC236}">
                <a16:creationId xmlns:a16="http://schemas.microsoft.com/office/drawing/2014/main" id="{429FBB53-9249-494D-B7C2-89F6D79E236D}"/>
              </a:ext>
            </a:extLst>
          </p:cNvPr>
          <p:cNvSpPr/>
          <p:nvPr/>
        </p:nvSpPr>
        <p:spPr>
          <a:xfrm>
            <a:off x="6694561" y="2178133"/>
            <a:ext cx="3963629" cy="485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43" name="Rectangle 42">
            <a:extLst>
              <a:ext uri="{FF2B5EF4-FFF2-40B4-BE49-F238E27FC236}">
                <a16:creationId xmlns:a16="http://schemas.microsoft.com/office/drawing/2014/main" id="{43FA2E79-88B5-2D2B-27C1-03B63F8DF64E}"/>
              </a:ext>
            </a:extLst>
          </p:cNvPr>
          <p:cNvSpPr/>
          <p:nvPr/>
        </p:nvSpPr>
        <p:spPr>
          <a:xfrm>
            <a:off x="5822862" y="2726700"/>
            <a:ext cx="3626171" cy="517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44" name="Rectangle 43">
            <a:extLst>
              <a:ext uri="{FF2B5EF4-FFF2-40B4-BE49-F238E27FC236}">
                <a16:creationId xmlns:a16="http://schemas.microsoft.com/office/drawing/2014/main" id="{9CCEC2D9-48AD-FD97-D65E-A6AD6FE83CD0}"/>
              </a:ext>
            </a:extLst>
          </p:cNvPr>
          <p:cNvSpPr/>
          <p:nvPr/>
        </p:nvSpPr>
        <p:spPr>
          <a:xfrm>
            <a:off x="148394" y="3244334"/>
            <a:ext cx="6252406" cy="1358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45" name="Rectangle 44">
            <a:extLst>
              <a:ext uri="{FF2B5EF4-FFF2-40B4-BE49-F238E27FC236}">
                <a16:creationId xmlns:a16="http://schemas.microsoft.com/office/drawing/2014/main" id="{D02411DE-C1FE-8775-5E48-48A593D48871}"/>
              </a:ext>
            </a:extLst>
          </p:cNvPr>
          <p:cNvSpPr/>
          <p:nvPr/>
        </p:nvSpPr>
        <p:spPr>
          <a:xfrm>
            <a:off x="6618361" y="3305725"/>
            <a:ext cx="4819650" cy="31256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46" name="Rectangle 45">
            <a:extLst>
              <a:ext uri="{FF2B5EF4-FFF2-40B4-BE49-F238E27FC236}">
                <a16:creationId xmlns:a16="http://schemas.microsoft.com/office/drawing/2014/main" id="{51E4D73F-1544-1A90-1C0E-E3C09585C7DA}"/>
              </a:ext>
            </a:extLst>
          </p:cNvPr>
          <p:cNvSpPr/>
          <p:nvPr/>
        </p:nvSpPr>
        <p:spPr>
          <a:xfrm>
            <a:off x="3806889" y="4745488"/>
            <a:ext cx="2659072" cy="16859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47" name="Rectangle 46">
            <a:extLst>
              <a:ext uri="{FF2B5EF4-FFF2-40B4-BE49-F238E27FC236}">
                <a16:creationId xmlns:a16="http://schemas.microsoft.com/office/drawing/2014/main" id="{BA6AA870-5442-2A9D-D4CA-0133A42493F1}"/>
              </a:ext>
            </a:extLst>
          </p:cNvPr>
          <p:cNvSpPr/>
          <p:nvPr/>
        </p:nvSpPr>
        <p:spPr>
          <a:xfrm>
            <a:off x="135511" y="4715049"/>
            <a:ext cx="3484305" cy="1739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cxnSp>
        <p:nvCxnSpPr>
          <p:cNvPr id="53" name="Connecteur : en arc 52">
            <a:extLst>
              <a:ext uri="{FF2B5EF4-FFF2-40B4-BE49-F238E27FC236}">
                <a16:creationId xmlns:a16="http://schemas.microsoft.com/office/drawing/2014/main" id="{20AF1C98-720B-0754-1519-F8B93EF3FD7F}"/>
              </a:ext>
            </a:extLst>
          </p:cNvPr>
          <p:cNvCxnSpPr>
            <a:stCxn id="41" idx="3"/>
            <a:endCxn id="42" idx="3"/>
          </p:cNvCxnSpPr>
          <p:nvPr/>
        </p:nvCxnSpPr>
        <p:spPr>
          <a:xfrm flipH="1">
            <a:off x="10658190" y="1736427"/>
            <a:ext cx="779821" cy="684378"/>
          </a:xfrm>
          <a:prstGeom prst="curvedConnector3">
            <a:avLst>
              <a:gd name="adj1" fmla="val -2931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 en arc 53">
            <a:extLst>
              <a:ext uri="{FF2B5EF4-FFF2-40B4-BE49-F238E27FC236}">
                <a16:creationId xmlns:a16="http://schemas.microsoft.com/office/drawing/2014/main" id="{1B6794FF-98ED-E8BA-5A3C-4C1690CB6196}"/>
              </a:ext>
            </a:extLst>
          </p:cNvPr>
          <p:cNvCxnSpPr>
            <a:cxnSpLocks/>
          </p:cNvCxnSpPr>
          <p:nvPr/>
        </p:nvCxnSpPr>
        <p:spPr>
          <a:xfrm rot="10800000" flipV="1">
            <a:off x="9483740" y="2489855"/>
            <a:ext cx="1174451" cy="613315"/>
          </a:xfrm>
          <a:prstGeom prst="curvedConnector3">
            <a:avLst>
              <a:gd name="adj1" fmla="val -1252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 en arc 58">
            <a:extLst>
              <a:ext uri="{FF2B5EF4-FFF2-40B4-BE49-F238E27FC236}">
                <a16:creationId xmlns:a16="http://schemas.microsoft.com/office/drawing/2014/main" id="{8DA13EE6-8D9F-2ED8-0E52-3B43575A16D9}"/>
              </a:ext>
            </a:extLst>
          </p:cNvPr>
          <p:cNvCxnSpPr>
            <a:stCxn id="43" idx="1"/>
          </p:cNvCxnSpPr>
          <p:nvPr/>
        </p:nvCxnSpPr>
        <p:spPr>
          <a:xfrm rot="10800000" flipV="1">
            <a:off x="3274598" y="2985516"/>
            <a:ext cx="2548265" cy="258817"/>
          </a:xfrm>
          <a:prstGeom prst="curvedConnector3">
            <a:avLst>
              <a:gd name="adj1" fmla="val 9947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a:extLst>
              <a:ext uri="{FF2B5EF4-FFF2-40B4-BE49-F238E27FC236}">
                <a16:creationId xmlns:a16="http://schemas.microsoft.com/office/drawing/2014/main" id="{5564A83F-808E-A97B-D5C8-41639765D107}"/>
              </a:ext>
            </a:extLst>
          </p:cNvPr>
          <p:cNvCxnSpPr>
            <a:cxnSpLocks/>
            <a:stCxn id="44" idx="3"/>
          </p:cNvCxnSpPr>
          <p:nvPr/>
        </p:nvCxnSpPr>
        <p:spPr>
          <a:xfrm>
            <a:off x="6400800" y="3923387"/>
            <a:ext cx="217561" cy="3325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5E4A0090-4779-67F5-C7D1-291BA28B0172}"/>
              </a:ext>
            </a:extLst>
          </p:cNvPr>
          <p:cNvCxnSpPr>
            <a:cxnSpLocks/>
          </p:cNvCxnSpPr>
          <p:nvPr/>
        </p:nvCxnSpPr>
        <p:spPr>
          <a:xfrm flipH="1">
            <a:off x="6496449" y="5075274"/>
            <a:ext cx="113343" cy="6810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0A8DF316-5BBE-3E81-231D-8D39C81BDA92}"/>
              </a:ext>
            </a:extLst>
          </p:cNvPr>
          <p:cNvCxnSpPr>
            <a:cxnSpLocks/>
          </p:cNvCxnSpPr>
          <p:nvPr/>
        </p:nvCxnSpPr>
        <p:spPr>
          <a:xfrm flipH="1">
            <a:off x="3656276" y="5227674"/>
            <a:ext cx="113343" cy="6810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2206</TotalTime>
  <Words>1888</Words>
  <Application>Microsoft Office PowerPoint</Application>
  <PresentationFormat>Grand écran</PresentationFormat>
  <Paragraphs>296</Paragraphs>
  <Slides>47</Slides>
  <Notes>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47</vt:i4>
      </vt:variant>
    </vt:vector>
  </HeadingPairs>
  <TitlesOfParts>
    <vt:vector size="56" baseType="lpstr">
      <vt:lpstr>Abadi</vt:lpstr>
      <vt:lpstr>-apple-system</vt:lpstr>
      <vt:lpstr>Arial</vt:lpstr>
      <vt:lpstr>Arial Black</vt:lpstr>
      <vt:lpstr>Calibri</vt:lpstr>
      <vt:lpstr>Calibri Light</vt:lpstr>
      <vt:lpstr>IBM Plex Mono SemiBold</vt:lpstr>
      <vt:lpstr>Wingdings</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MALLEK ABDELMALEK</cp:lastModifiedBy>
  <cp:revision>202</cp:revision>
  <dcterms:created xsi:type="dcterms:W3CDTF">2021-04-29T18:58:34Z</dcterms:created>
  <dcterms:modified xsi:type="dcterms:W3CDTF">2022-06-13T21:43:06Z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